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87" r:id="rId3"/>
    <p:sldId id="288" r:id="rId4"/>
    <p:sldId id="289" r:id="rId5"/>
    <p:sldId id="290" r:id="rId6"/>
    <p:sldId id="286" r:id="rId7"/>
    <p:sldId id="284" r:id="rId8"/>
    <p:sldId id="279" r:id="rId9"/>
    <p:sldId id="283" r:id="rId10"/>
    <p:sldId id="260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FF"/>
    <a:srgbClr val="004C86"/>
    <a:srgbClr val="034B82"/>
    <a:srgbClr val="044C82"/>
    <a:srgbClr val="0623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65" autoAdjust="0"/>
    <p:restoredTop sz="96391" autoAdjust="0"/>
  </p:normalViewPr>
  <p:slideViewPr>
    <p:cSldViewPr>
      <p:cViewPr varScale="1">
        <p:scale>
          <a:sx n="59" d="100"/>
          <a:sy n="59" d="100"/>
        </p:scale>
        <p:origin x="42" y="9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6F86EF-CDB6-3C43-84A9-D3A31FCA9984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5B8BEE0D-9A89-2A48-A6ED-86BEDA977EE1}">
      <dgm:prSet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ko-KR" altLang="en-US" sz="1600" b="0" dirty="0">
              <a:solidFill>
                <a:schemeClr val="tx1"/>
              </a:solidFill>
            </a:rPr>
            <a:t>책 검색 후 대출하기 </a:t>
          </a:r>
          <a:r>
            <a:rPr lang="en-US" altLang="ko-KR" sz="1600" b="0" dirty="0">
              <a:solidFill>
                <a:schemeClr val="tx1"/>
              </a:solidFill>
            </a:rPr>
            <a:t>  </a:t>
          </a:r>
          <a:r>
            <a:rPr lang="ko-KR" altLang="en-US" sz="1600" b="0" dirty="0">
              <a:solidFill>
                <a:schemeClr val="tx1"/>
              </a:solidFill>
            </a:rPr>
            <a:t>클릭 </a:t>
          </a:r>
        </a:p>
      </dgm:t>
    </dgm:pt>
    <dgm:pt modelId="{A20E3CA2-4DC0-0349-9474-868190F71F68}" type="parTrans" cxnId="{381D6DA9-6A5B-1449-A35D-9463031C5ABA}">
      <dgm:prSet/>
      <dgm:spPr/>
      <dgm:t>
        <a:bodyPr/>
        <a:lstStyle/>
        <a:p>
          <a:pPr latinLnBrk="1"/>
          <a:endParaRPr lang="ko-KR" altLang="en-US"/>
        </a:p>
      </dgm:t>
    </dgm:pt>
    <dgm:pt modelId="{88C0A81E-C2AF-7D4E-9874-147DBEF7F576}" type="sibTrans" cxnId="{381D6DA9-6A5B-1449-A35D-9463031C5ABA}">
      <dgm:prSet/>
      <dgm:spPr>
        <a:solidFill>
          <a:schemeClr val="accent4">
            <a:lumMod val="50000"/>
          </a:schemeClr>
        </a:solidFill>
      </dgm:spPr>
      <dgm:t>
        <a:bodyPr/>
        <a:lstStyle/>
        <a:p>
          <a:pPr latinLnBrk="1"/>
          <a:endParaRPr lang="ko-KR" altLang="en-US"/>
        </a:p>
      </dgm:t>
    </dgm:pt>
    <dgm:pt modelId="{882619CD-07D7-D845-BBFB-2E03338123BD}">
      <dgm:prSet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ko-KR" altLang="en-US" sz="1500" b="0" dirty="0">
              <a:solidFill>
                <a:schemeClr val="tx1"/>
              </a:solidFill>
            </a:rPr>
            <a:t>서버로 책    데이터 전송</a:t>
          </a:r>
        </a:p>
      </dgm:t>
    </dgm:pt>
    <dgm:pt modelId="{2D16EA91-71A8-2E41-9C57-B3B69734CAC4}" type="parTrans" cxnId="{FA47029A-10FB-C140-92B1-9516E8772603}">
      <dgm:prSet/>
      <dgm:spPr/>
      <dgm:t>
        <a:bodyPr/>
        <a:lstStyle/>
        <a:p>
          <a:pPr latinLnBrk="1"/>
          <a:endParaRPr lang="ko-KR" altLang="en-US"/>
        </a:p>
      </dgm:t>
    </dgm:pt>
    <dgm:pt modelId="{AF21341D-DCAD-3343-96F0-E3E12C183E35}" type="sibTrans" cxnId="{FA47029A-10FB-C140-92B1-9516E8772603}">
      <dgm:prSet/>
      <dgm:spPr>
        <a:solidFill>
          <a:schemeClr val="accent4">
            <a:lumMod val="50000"/>
          </a:schemeClr>
        </a:solidFill>
      </dgm:spPr>
      <dgm:t>
        <a:bodyPr/>
        <a:lstStyle/>
        <a:p>
          <a:pPr latinLnBrk="1"/>
          <a:endParaRPr lang="ko-KR" altLang="en-US"/>
        </a:p>
      </dgm:t>
    </dgm:pt>
    <dgm:pt modelId="{5EE6FB81-BF44-4C45-8925-377E3D8A937D}">
      <dgm:prSet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ko-KR" altLang="en-US" sz="1500" b="0" dirty="0">
              <a:solidFill>
                <a:schemeClr val="tx1"/>
              </a:solidFill>
            </a:rPr>
            <a:t>로봇이 책 위치 탐색</a:t>
          </a:r>
        </a:p>
      </dgm:t>
    </dgm:pt>
    <dgm:pt modelId="{30C80645-B224-8F40-8442-DA8D861EF786}" type="parTrans" cxnId="{375AEB04-A534-9141-8E43-48226389C9B6}">
      <dgm:prSet/>
      <dgm:spPr/>
      <dgm:t>
        <a:bodyPr/>
        <a:lstStyle/>
        <a:p>
          <a:pPr latinLnBrk="1"/>
          <a:endParaRPr lang="ko-KR" altLang="en-US"/>
        </a:p>
      </dgm:t>
    </dgm:pt>
    <dgm:pt modelId="{942583BF-30C8-F041-95D5-F3F2FB17A5ED}" type="sibTrans" cxnId="{375AEB04-A534-9141-8E43-48226389C9B6}">
      <dgm:prSet/>
      <dgm:spPr>
        <a:solidFill>
          <a:schemeClr val="accent4">
            <a:lumMod val="50000"/>
          </a:schemeClr>
        </a:solidFill>
      </dgm:spPr>
      <dgm:t>
        <a:bodyPr/>
        <a:lstStyle/>
        <a:p>
          <a:pPr latinLnBrk="1"/>
          <a:endParaRPr lang="ko-KR" altLang="en-US"/>
        </a:p>
      </dgm:t>
    </dgm:pt>
    <dgm:pt modelId="{26E10E77-CFB0-4D45-8434-EC475C3365B1}">
      <dgm:prSet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ko-KR" altLang="en-US" sz="1500" b="0" dirty="0">
              <a:solidFill>
                <a:schemeClr val="tx1"/>
              </a:solidFill>
            </a:rPr>
            <a:t>책 발견 후 전면부 운반</a:t>
          </a:r>
        </a:p>
      </dgm:t>
    </dgm:pt>
    <dgm:pt modelId="{EC02FF26-1446-C942-BCA7-0044ED5C3845}" type="parTrans" cxnId="{CBF54425-0471-4444-919D-05C7EB553B24}">
      <dgm:prSet/>
      <dgm:spPr/>
      <dgm:t>
        <a:bodyPr/>
        <a:lstStyle/>
        <a:p>
          <a:pPr latinLnBrk="1"/>
          <a:endParaRPr lang="ko-KR" altLang="en-US"/>
        </a:p>
      </dgm:t>
    </dgm:pt>
    <dgm:pt modelId="{DCF94EDD-3DEF-3446-A432-1D4F2B020F23}" type="sibTrans" cxnId="{CBF54425-0471-4444-919D-05C7EB553B24}">
      <dgm:prSet/>
      <dgm:spPr>
        <a:solidFill>
          <a:schemeClr val="accent4">
            <a:lumMod val="50000"/>
          </a:schemeClr>
        </a:solidFill>
      </dgm:spPr>
      <dgm:t>
        <a:bodyPr/>
        <a:lstStyle/>
        <a:p>
          <a:pPr latinLnBrk="1"/>
          <a:endParaRPr lang="ko-KR" altLang="en-US"/>
        </a:p>
      </dgm:t>
    </dgm:pt>
    <dgm:pt modelId="{9D65F634-B6B5-634B-A087-6741AD8A08D4}">
      <dgm:prSet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ko-KR" altLang="en-US" sz="1400" b="0" dirty="0">
              <a:solidFill>
                <a:schemeClr val="tx1"/>
              </a:solidFill>
            </a:rPr>
            <a:t>초기 위치   이동 후</a:t>
          </a:r>
          <a:r>
            <a:rPr lang="en-US" altLang="ko-KR" sz="1400" b="0" dirty="0">
              <a:solidFill>
                <a:schemeClr val="tx1"/>
              </a:solidFill>
            </a:rPr>
            <a:t> </a:t>
          </a:r>
          <a:r>
            <a:rPr lang="ko-KR" altLang="en-US" sz="1400" b="0" dirty="0">
              <a:solidFill>
                <a:schemeClr val="tx1"/>
              </a:solidFill>
            </a:rPr>
            <a:t>수령</a:t>
          </a:r>
        </a:p>
      </dgm:t>
    </dgm:pt>
    <dgm:pt modelId="{20F04329-8DC6-0E4C-9A16-023DDDB39392}" type="parTrans" cxnId="{27352761-5544-9748-B43F-4DC06DD8F9CE}">
      <dgm:prSet/>
      <dgm:spPr/>
      <dgm:t>
        <a:bodyPr/>
        <a:lstStyle/>
        <a:p>
          <a:pPr latinLnBrk="1"/>
          <a:endParaRPr lang="ko-KR" altLang="en-US"/>
        </a:p>
      </dgm:t>
    </dgm:pt>
    <dgm:pt modelId="{AE3B560D-483F-3E4D-B3BE-449EA69CE10A}" type="sibTrans" cxnId="{27352761-5544-9748-B43F-4DC06DD8F9CE}">
      <dgm:prSet/>
      <dgm:spPr>
        <a:solidFill>
          <a:schemeClr val="accent4">
            <a:lumMod val="50000"/>
          </a:schemeClr>
        </a:solidFill>
      </dgm:spPr>
      <dgm:t>
        <a:bodyPr/>
        <a:lstStyle/>
        <a:p>
          <a:pPr latinLnBrk="1"/>
          <a:endParaRPr lang="ko-KR" altLang="en-US"/>
        </a:p>
      </dgm:t>
    </dgm:pt>
    <dgm:pt modelId="{E08FCDBC-7B68-4244-83B2-5CBE03A2D6F2}" type="pres">
      <dgm:prSet presAssocID="{536F86EF-CDB6-3C43-84A9-D3A31FCA9984}" presName="cycle" presStyleCnt="0">
        <dgm:presLayoutVars>
          <dgm:dir/>
          <dgm:resizeHandles val="exact"/>
        </dgm:presLayoutVars>
      </dgm:prSet>
      <dgm:spPr/>
    </dgm:pt>
    <dgm:pt modelId="{B2356766-2459-1A4D-929E-F69B2C24523E}" type="pres">
      <dgm:prSet presAssocID="{5B8BEE0D-9A89-2A48-A6ED-86BEDA977EE1}" presName="node" presStyleLbl="node1" presStyleIdx="0" presStyleCnt="5">
        <dgm:presLayoutVars>
          <dgm:bulletEnabled val="1"/>
        </dgm:presLayoutVars>
      </dgm:prSet>
      <dgm:spPr/>
    </dgm:pt>
    <dgm:pt modelId="{A47A2C0D-9C2E-FF43-9C77-1D5F8FD5DA3D}" type="pres">
      <dgm:prSet presAssocID="{88C0A81E-C2AF-7D4E-9874-147DBEF7F576}" presName="sibTrans" presStyleLbl="sibTrans2D1" presStyleIdx="0" presStyleCnt="5"/>
      <dgm:spPr/>
    </dgm:pt>
    <dgm:pt modelId="{28D57957-9BFB-BA4E-8355-658AE7D52AC1}" type="pres">
      <dgm:prSet presAssocID="{88C0A81E-C2AF-7D4E-9874-147DBEF7F576}" presName="connectorText" presStyleLbl="sibTrans2D1" presStyleIdx="0" presStyleCnt="5"/>
      <dgm:spPr/>
    </dgm:pt>
    <dgm:pt modelId="{D3936657-FEC7-A44A-AA72-5891E2E66172}" type="pres">
      <dgm:prSet presAssocID="{882619CD-07D7-D845-BBFB-2E03338123BD}" presName="node" presStyleLbl="node1" presStyleIdx="1" presStyleCnt="5">
        <dgm:presLayoutVars>
          <dgm:bulletEnabled val="1"/>
        </dgm:presLayoutVars>
      </dgm:prSet>
      <dgm:spPr/>
    </dgm:pt>
    <dgm:pt modelId="{227C14C0-B5CB-734C-8359-9909CA271C5F}" type="pres">
      <dgm:prSet presAssocID="{AF21341D-DCAD-3343-96F0-E3E12C183E35}" presName="sibTrans" presStyleLbl="sibTrans2D1" presStyleIdx="1" presStyleCnt="5"/>
      <dgm:spPr/>
    </dgm:pt>
    <dgm:pt modelId="{A486699B-C730-7A46-95E0-1C95775B73FE}" type="pres">
      <dgm:prSet presAssocID="{AF21341D-DCAD-3343-96F0-E3E12C183E35}" presName="connectorText" presStyleLbl="sibTrans2D1" presStyleIdx="1" presStyleCnt="5"/>
      <dgm:spPr/>
    </dgm:pt>
    <dgm:pt modelId="{19A6EAF6-88B9-9A46-B311-9C64B1FA30D2}" type="pres">
      <dgm:prSet presAssocID="{5EE6FB81-BF44-4C45-8925-377E3D8A937D}" presName="node" presStyleLbl="node1" presStyleIdx="2" presStyleCnt="5">
        <dgm:presLayoutVars>
          <dgm:bulletEnabled val="1"/>
        </dgm:presLayoutVars>
      </dgm:prSet>
      <dgm:spPr/>
    </dgm:pt>
    <dgm:pt modelId="{BA0D5308-0B5D-DA41-AE83-8B5C9E280221}" type="pres">
      <dgm:prSet presAssocID="{942583BF-30C8-F041-95D5-F3F2FB17A5ED}" presName="sibTrans" presStyleLbl="sibTrans2D1" presStyleIdx="2" presStyleCnt="5"/>
      <dgm:spPr/>
    </dgm:pt>
    <dgm:pt modelId="{6BDD6060-9E5A-DE41-8F24-CE50AD068554}" type="pres">
      <dgm:prSet presAssocID="{942583BF-30C8-F041-95D5-F3F2FB17A5ED}" presName="connectorText" presStyleLbl="sibTrans2D1" presStyleIdx="2" presStyleCnt="5"/>
      <dgm:spPr/>
    </dgm:pt>
    <dgm:pt modelId="{E5A2C597-3955-3940-9B8B-38EE04351342}" type="pres">
      <dgm:prSet presAssocID="{26E10E77-CFB0-4D45-8434-EC475C3365B1}" presName="node" presStyleLbl="node1" presStyleIdx="3" presStyleCnt="5">
        <dgm:presLayoutVars>
          <dgm:bulletEnabled val="1"/>
        </dgm:presLayoutVars>
      </dgm:prSet>
      <dgm:spPr/>
    </dgm:pt>
    <dgm:pt modelId="{CD172A09-9121-C545-8CCB-4BAC14E0EFE0}" type="pres">
      <dgm:prSet presAssocID="{DCF94EDD-3DEF-3446-A432-1D4F2B020F23}" presName="sibTrans" presStyleLbl="sibTrans2D1" presStyleIdx="3" presStyleCnt="5"/>
      <dgm:spPr/>
    </dgm:pt>
    <dgm:pt modelId="{C320C3EB-AFC7-3F49-8355-9710DC018C9C}" type="pres">
      <dgm:prSet presAssocID="{DCF94EDD-3DEF-3446-A432-1D4F2B020F23}" presName="connectorText" presStyleLbl="sibTrans2D1" presStyleIdx="3" presStyleCnt="5"/>
      <dgm:spPr/>
    </dgm:pt>
    <dgm:pt modelId="{F772AA11-7B44-854E-B784-6F9B4DD821C1}" type="pres">
      <dgm:prSet presAssocID="{9D65F634-B6B5-634B-A087-6741AD8A08D4}" presName="node" presStyleLbl="node1" presStyleIdx="4" presStyleCnt="5">
        <dgm:presLayoutVars>
          <dgm:bulletEnabled val="1"/>
        </dgm:presLayoutVars>
      </dgm:prSet>
      <dgm:spPr/>
    </dgm:pt>
    <dgm:pt modelId="{6C1DA7C2-261C-214C-A878-AB72B1E8795C}" type="pres">
      <dgm:prSet presAssocID="{AE3B560D-483F-3E4D-B3BE-449EA69CE10A}" presName="sibTrans" presStyleLbl="sibTrans2D1" presStyleIdx="4" presStyleCnt="5"/>
      <dgm:spPr/>
    </dgm:pt>
    <dgm:pt modelId="{5E2B5EBD-CDB0-254B-ADFB-2F01936EEFCA}" type="pres">
      <dgm:prSet presAssocID="{AE3B560D-483F-3E4D-B3BE-449EA69CE10A}" presName="connectorText" presStyleLbl="sibTrans2D1" presStyleIdx="4" presStyleCnt="5"/>
      <dgm:spPr/>
    </dgm:pt>
  </dgm:ptLst>
  <dgm:cxnLst>
    <dgm:cxn modelId="{3FE1ED01-FCB8-6547-A568-A509D34374E7}" type="presOf" srcId="{AF21341D-DCAD-3343-96F0-E3E12C183E35}" destId="{A486699B-C730-7A46-95E0-1C95775B73FE}" srcOrd="1" destOrd="0" presId="urn:microsoft.com/office/officeart/2005/8/layout/cycle2"/>
    <dgm:cxn modelId="{BEF6C402-CBC5-6645-A776-CC3227468126}" type="presOf" srcId="{DCF94EDD-3DEF-3446-A432-1D4F2B020F23}" destId="{C320C3EB-AFC7-3F49-8355-9710DC018C9C}" srcOrd="1" destOrd="0" presId="urn:microsoft.com/office/officeart/2005/8/layout/cycle2"/>
    <dgm:cxn modelId="{375AEB04-A534-9141-8E43-48226389C9B6}" srcId="{536F86EF-CDB6-3C43-84A9-D3A31FCA9984}" destId="{5EE6FB81-BF44-4C45-8925-377E3D8A937D}" srcOrd="2" destOrd="0" parTransId="{30C80645-B224-8F40-8442-DA8D861EF786}" sibTransId="{942583BF-30C8-F041-95D5-F3F2FB17A5ED}"/>
    <dgm:cxn modelId="{78A9EE0D-BD8E-164D-B147-336B8DEFB924}" type="presOf" srcId="{942583BF-30C8-F041-95D5-F3F2FB17A5ED}" destId="{6BDD6060-9E5A-DE41-8F24-CE50AD068554}" srcOrd="1" destOrd="0" presId="urn:microsoft.com/office/officeart/2005/8/layout/cycle2"/>
    <dgm:cxn modelId="{5A4A0F10-5041-6C4B-A1D2-E2D7A8F30C63}" type="presOf" srcId="{942583BF-30C8-F041-95D5-F3F2FB17A5ED}" destId="{BA0D5308-0B5D-DA41-AE83-8B5C9E280221}" srcOrd="0" destOrd="0" presId="urn:microsoft.com/office/officeart/2005/8/layout/cycle2"/>
    <dgm:cxn modelId="{FCBB0F18-0814-8944-A99C-B48192A8CCE1}" type="presOf" srcId="{AE3B560D-483F-3E4D-B3BE-449EA69CE10A}" destId="{6C1DA7C2-261C-214C-A878-AB72B1E8795C}" srcOrd="0" destOrd="0" presId="urn:microsoft.com/office/officeart/2005/8/layout/cycle2"/>
    <dgm:cxn modelId="{CBF54425-0471-4444-919D-05C7EB553B24}" srcId="{536F86EF-CDB6-3C43-84A9-D3A31FCA9984}" destId="{26E10E77-CFB0-4D45-8434-EC475C3365B1}" srcOrd="3" destOrd="0" parTransId="{EC02FF26-1446-C942-BCA7-0044ED5C3845}" sibTransId="{DCF94EDD-3DEF-3446-A432-1D4F2B020F23}"/>
    <dgm:cxn modelId="{88FB4029-45B2-9045-BFD7-FF695F6FBC94}" type="presOf" srcId="{AE3B560D-483F-3E4D-B3BE-449EA69CE10A}" destId="{5E2B5EBD-CDB0-254B-ADFB-2F01936EEFCA}" srcOrd="1" destOrd="0" presId="urn:microsoft.com/office/officeart/2005/8/layout/cycle2"/>
    <dgm:cxn modelId="{143FC82E-C983-434B-9698-282BA22A0C72}" type="presOf" srcId="{26E10E77-CFB0-4D45-8434-EC475C3365B1}" destId="{E5A2C597-3955-3940-9B8B-38EE04351342}" srcOrd="0" destOrd="0" presId="urn:microsoft.com/office/officeart/2005/8/layout/cycle2"/>
    <dgm:cxn modelId="{27352761-5544-9748-B43F-4DC06DD8F9CE}" srcId="{536F86EF-CDB6-3C43-84A9-D3A31FCA9984}" destId="{9D65F634-B6B5-634B-A087-6741AD8A08D4}" srcOrd="4" destOrd="0" parTransId="{20F04329-8DC6-0E4C-9A16-023DDDB39392}" sibTransId="{AE3B560D-483F-3E4D-B3BE-449EA69CE10A}"/>
    <dgm:cxn modelId="{AB5E564C-7719-834D-B4B7-9E6B6B85A122}" type="presOf" srcId="{536F86EF-CDB6-3C43-84A9-D3A31FCA9984}" destId="{E08FCDBC-7B68-4244-83B2-5CBE03A2D6F2}" srcOrd="0" destOrd="0" presId="urn:microsoft.com/office/officeart/2005/8/layout/cycle2"/>
    <dgm:cxn modelId="{2069756E-A4E6-014C-A84F-8652A74FFDE2}" type="presOf" srcId="{88C0A81E-C2AF-7D4E-9874-147DBEF7F576}" destId="{A47A2C0D-9C2E-FF43-9C77-1D5F8FD5DA3D}" srcOrd="0" destOrd="0" presId="urn:microsoft.com/office/officeart/2005/8/layout/cycle2"/>
    <dgm:cxn modelId="{24D70D89-430D-A849-85E2-46056CB11F60}" type="presOf" srcId="{882619CD-07D7-D845-BBFB-2E03338123BD}" destId="{D3936657-FEC7-A44A-AA72-5891E2E66172}" srcOrd="0" destOrd="0" presId="urn:microsoft.com/office/officeart/2005/8/layout/cycle2"/>
    <dgm:cxn modelId="{C7FDFE90-0D87-CC4F-9BAE-CD8918D6F889}" type="presOf" srcId="{5EE6FB81-BF44-4C45-8925-377E3D8A937D}" destId="{19A6EAF6-88B9-9A46-B311-9C64B1FA30D2}" srcOrd="0" destOrd="0" presId="urn:microsoft.com/office/officeart/2005/8/layout/cycle2"/>
    <dgm:cxn modelId="{82A56091-2E75-EE46-B838-4BE927AE851F}" type="presOf" srcId="{88C0A81E-C2AF-7D4E-9874-147DBEF7F576}" destId="{28D57957-9BFB-BA4E-8355-658AE7D52AC1}" srcOrd="1" destOrd="0" presId="urn:microsoft.com/office/officeart/2005/8/layout/cycle2"/>
    <dgm:cxn modelId="{ADB56795-E741-0649-A822-819BD623BB9B}" type="presOf" srcId="{5B8BEE0D-9A89-2A48-A6ED-86BEDA977EE1}" destId="{B2356766-2459-1A4D-929E-F69B2C24523E}" srcOrd="0" destOrd="0" presId="urn:microsoft.com/office/officeart/2005/8/layout/cycle2"/>
    <dgm:cxn modelId="{FA47029A-10FB-C140-92B1-9516E8772603}" srcId="{536F86EF-CDB6-3C43-84A9-D3A31FCA9984}" destId="{882619CD-07D7-D845-BBFB-2E03338123BD}" srcOrd="1" destOrd="0" parTransId="{2D16EA91-71A8-2E41-9C57-B3B69734CAC4}" sibTransId="{AF21341D-DCAD-3343-96F0-E3E12C183E35}"/>
    <dgm:cxn modelId="{381D6DA9-6A5B-1449-A35D-9463031C5ABA}" srcId="{536F86EF-CDB6-3C43-84A9-D3A31FCA9984}" destId="{5B8BEE0D-9A89-2A48-A6ED-86BEDA977EE1}" srcOrd="0" destOrd="0" parTransId="{A20E3CA2-4DC0-0349-9474-868190F71F68}" sibTransId="{88C0A81E-C2AF-7D4E-9874-147DBEF7F576}"/>
    <dgm:cxn modelId="{B3CEE2BF-8028-5B4B-B268-CB0AF348CE91}" type="presOf" srcId="{9D65F634-B6B5-634B-A087-6741AD8A08D4}" destId="{F772AA11-7B44-854E-B784-6F9B4DD821C1}" srcOrd="0" destOrd="0" presId="urn:microsoft.com/office/officeart/2005/8/layout/cycle2"/>
    <dgm:cxn modelId="{42455AD3-1D4D-EF4D-B4CA-D85F2D6488CA}" type="presOf" srcId="{DCF94EDD-3DEF-3446-A432-1D4F2B020F23}" destId="{CD172A09-9121-C545-8CCB-4BAC14E0EFE0}" srcOrd="0" destOrd="0" presId="urn:microsoft.com/office/officeart/2005/8/layout/cycle2"/>
    <dgm:cxn modelId="{3A5095F4-34F2-6F46-AA97-4BF8FB40ED25}" type="presOf" srcId="{AF21341D-DCAD-3343-96F0-E3E12C183E35}" destId="{227C14C0-B5CB-734C-8359-9909CA271C5F}" srcOrd="0" destOrd="0" presId="urn:microsoft.com/office/officeart/2005/8/layout/cycle2"/>
    <dgm:cxn modelId="{605C2159-0DAB-AF41-853A-501804AFD9D2}" type="presParOf" srcId="{E08FCDBC-7B68-4244-83B2-5CBE03A2D6F2}" destId="{B2356766-2459-1A4D-929E-F69B2C24523E}" srcOrd="0" destOrd="0" presId="urn:microsoft.com/office/officeart/2005/8/layout/cycle2"/>
    <dgm:cxn modelId="{B226958C-AC5E-B045-AEB4-011C3F591BEE}" type="presParOf" srcId="{E08FCDBC-7B68-4244-83B2-5CBE03A2D6F2}" destId="{A47A2C0D-9C2E-FF43-9C77-1D5F8FD5DA3D}" srcOrd="1" destOrd="0" presId="urn:microsoft.com/office/officeart/2005/8/layout/cycle2"/>
    <dgm:cxn modelId="{8847C535-0585-BC4C-B166-3B20921769F1}" type="presParOf" srcId="{A47A2C0D-9C2E-FF43-9C77-1D5F8FD5DA3D}" destId="{28D57957-9BFB-BA4E-8355-658AE7D52AC1}" srcOrd="0" destOrd="0" presId="urn:microsoft.com/office/officeart/2005/8/layout/cycle2"/>
    <dgm:cxn modelId="{057A5336-10AC-9C46-A657-5751246BFFB9}" type="presParOf" srcId="{E08FCDBC-7B68-4244-83B2-5CBE03A2D6F2}" destId="{D3936657-FEC7-A44A-AA72-5891E2E66172}" srcOrd="2" destOrd="0" presId="urn:microsoft.com/office/officeart/2005/8/layout/cycle2"/>
    <dgm:cxn modelId="{E8F999F9-D2B9-A24A-9330-2C20FEBC78A2}" type="presParOf" srcId="{E08FCDBC-7B68-4244-83B2-5CBE03A2D6F2}" destId="{227C14C0-B5CB-734C-8359-9909CA271C5F}" srcOrd="3" destOrd="0" presId="urn:microsoft.com/office/officeart/2005/8/layout/cycle2"/>
    <dgm:cxn modelId="{0E80F273-FA66-6943-8A4E-85882F3DE327}" type="presParOf" srcId="{227C14C0-B5CB-734C-8359-9909CA271C5F}" destId="{A486699B-C730-7A46-95E0-1C95775B73FE}" srcOrd="0" destOrd="0" presId="urn:microsoft.com/office/officeart/2005/8/layout/cycle2"/>
    <dgm:cxn modelId="{10693AED-6C41-2049-8B0E-61267DA67F47}" type="presParOf" srcId="{E08FCDBC-7B68-4244-83B2-5CBE03A2D6F2}" destId="{19A6EAF6-88B9-9A46-B311-9C64B1FA30D2}" srcOrd="4" destOrd="0" presId="urn:microsoft.com/office/officeart/2005/8/layout/cycle2"/>
    <dgm:cxn modelId="{22CEB5C5-220F-284D-BDE4-5EF7E36FC676}" type="presParOf" srcId="{E08FCDBC-7B68-4244-83B2-5CBE03A2D6F2}" destId="{BA0D5308-0B5D-DA41-AE83-8B5C9E280221}" srcOrd="5" destOrd="0" presId="urn:microsoft.com/office/officeart/2005/8/layout/cycle2"/>
    <dgm:cxn modelId="{961FFF4A-96BB-4042-AC7E-471FE2F351FC}" type="presParOf" srcId="{BA0D5308-0B5D-DA41-AE83-8B5C9E280221}" destId="{6BDD6060-9E5A-DE41-8F24-CE50AD068554}" srcOrd="0" destOrd="0" presId="urn:microsoft.com/office/officeart/2005/8/layout/cycle2"/>
    <dgm:cxn modelId="{1F3A7075-80D2-404D-9BDC-AE717B5DDAE8}" type="presParOf" srcId="{E08FCDBC-7B68-4244-83B2-5CBE03A2D6F2}" destId="{E5A2C597-3955-3940-9B8B-38EE04351342}" srcOrd="6" destOrd="0" presId="urn:microsoft.com/office/officeart/2005/8/layout/cycle2"/>
    <dgm:cxn modelId="{D1B789B7-4532-D94B-AB09-414C220B0565}" type="presParOf" srcId="{E08FCDBC-7B68-4244-83B2-5CBE03A2D6F2}" destId="{CD172A09-9121-C545-8CCB-4BAC14E0EFE0}" srcOrd="7" destOrd="0" presId="urn:microsoft.com/office/officeart/2005/8/layout/cycle2"/>
    <dgm:cxn modelId="{75FCA9AC-3F59-AF45-A4C6-E56D409E9F8B}" type="presParOf" srcId="{CD172A09-9121-C545-8CCB-4BAC14E0EFE0}" destId="{C320C3EB-AFC7-3F49-8355-9710DC018C9C}" srcOrd="0" destOrd="0" presId="urn:microsoft.com/office/officeart/2005/8/layout/cycle2"/>
    <dgm:cxn modelId="{2C7266D1-1EF6-FC4A-A8F3-6B5C1E70818D}" type="presParOf" srcId="{E08FCDBC-7B68-4244-83B2-5CBE03A2D6F2}" destId="{F772AA11-7B44-854E-B784-6F9B4DD821C1}" srcOrd="8" destOrd="0" presId="urn:microsoft.com/office/officeart/2005/8/layout/cycle2"/>
    <dgm:cxn modelId="{D8DBA682-13C1-8F44-84F8-64E4560C5259}" type="presParOf" srcId="{E08FCDBC-7B68-4244-83B2-5CBE03A2D6F2}" destId="{6C1DA7C2-261C-214C-A878-AB72B1E8795C}" srcOrd="9" destOrd="0" presId="urn:microsoft.com/office/officeart/2005/8/layout/cycle2"/>
    <dgm:cxn modelId="{2A04DD97-7593-E745-A816-629CC4C3B799}" type="presParOf" srcId="{6C1DA7C2-261C-214C-A878-AB72B1E8795C}" destId="{5E2B5EBD-CDB0-254B-ADFB-2F01936EEFCA}" srcOrd="0" destOrd="0" presId="urn:microsoft.com/office/officeart/2005/8/layout/cycle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356766-2459-1A4D-929E-F69B2C24523E}">
      <dsp:nvSpPr>
        <dsp:cNvPr id="0" name=""/>
        <dsp:cNvSpPr/>
      </dsp:nvSpPr>
      <dsp:spPr>
        <a:xfrm>
          <a:off x="3759178" y="270"/>
          <a:ext cx="1587257" cy="1587257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0" kern="1200" dirty="0">
              <a:solidFill>
                <a:schemeClr val="tx1"/>
              </a:solidFill>
            </a:rPr>
            <a:t>책 검색 후 대출하기 </a:t>
          </a:r>
          <a:r>
            <a:rPr lang="en-US" altLang="ko-KR" sz="1600" b="0" kern="1200" dirty="0">
              <a:solidFill>
                <a:schemeClr val="tx1"/>
              </a:solidFill>
            </a:rPr>
            <a:t>  </a:t>
          </a:r>
          <a:r>
            <a:rPr lang="ko-KR" altLang="en-US" sz="1600" b="0" kern="1200" dirty="0">
              <a:solidFill>
                <a:schemeClr val="tx1"/>
              </a:solidFill>
            </a:rPr>
            <a:t>클릭 </a:t>
          </a:r>
        </a:p>
      </dsp:txBody>
      <dsp:txXfrm>
        <a:off x="3991626" y="232718"/>
        <a:ext cx="1122361" cy="1122361"/>
      </dsp:txXfrm>
    </dsp:sp>
    <dsp:sp modelId="{A47A2C0D-9C2E-FF43-9C77-1D5F8FD5DA3D}">
      <dsp:nvSpPr>
        <dsp:cNvPr id="0" name=""/>
        <dsp:cNvSpPr/>
      </dsp:nvSpPr>
      <dsp:spPr>
        <a:xfrm rot="2160000">
          <a:off x="5296452" y="1219894"/>
          <a:ext cx="422698" cy="535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500" kern="1200"/>
        </a:p>
      </dsp:txBody>
      <dsp:txXfrm>
        <a:off x="5308561" y="1289766"/>
        <a:ext cx="295889" cy="321419"/>
      </dsp:txXfrm>
    </dsp:sp>
    <dsp:sp modelId="{D3936657-FEC7-A44A-AA72-5891E2E66172}">
      <dsp:nvSpPr>
        <dsp:cNvPr id="0" name=""/>
        <dsp:cNvSpPr/>
      </dsp:nvSpPr>
      <dsp:spPr>
        <a:xfrm>
          <a:off x="5688524" y="1402022"/>
          <a:ext cx="1587257" cy="1587257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b="0" kern="1200" dirty="0">
              <a:solidFill>
                <a:schemeClr val="tx1"/>
              </a:solidFill>
            </a:rPr>
            <a:t>서버로 책    데이터 전송</a:t>
          </a:r>
        </a:p>
      </dsp:txBody>
      <dsp:txXfrm>
        <a:off x="5920972" y="1634470"/>
        <a:ext cx="1122361" cy="1122361"/>
      </dsp:txXfrm>
    </dsp:sp>
    <dsp:sp modelId="{227C14C0-B5CB-734C-8359-9909CA271C5F}">
      <dsp:nvSpPr>
        <dsp:cNvPr id="0" name=""/>
        <dsp:cNvSpPr/>
      </dsp:nvSpPr>
      <dsp:spPr>
        <a:xfrm rot="6480000">
          <a:off x="5906028" y="3050465"/>
          <a:ext cx="422698" cy="535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500" kern="1200"/>
        </a:p>
      </dsp:txBody>
      <dsp:txXfrm rot="10800000">
        <a:off x="5989026" y="3097304"/>
        <a:ext cx="295889" cy="321419"/>
      </dsp:txXfrm>
    </dsp:sp>
    <dsp:sp modelId="{19A6EAF6-88B9-9A46-B311-9C64B1FA30D2}">
      <dsp:nvSpPr>
        <dsp:cNvPr id="0" name=""/>
        <dsp:cNvSpPr/>
      </dsp:nvSpPr>
      <dsp:spPr>
        <a:xfrm>
          <a:off x="4951579" y="3670105"/>
          <a:ext cx="1587257" cy="1587257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b="0" kern="1200" dirty="0">
              <a:solidFill>
                <a:schemeClr val="tx1"/>
              </a:solidFill>
            </a:rPr>
            <a:t>로봇이 책 위치 탐색</a:t>
          </a:r>
        </a:p>
      </dsp:txBody>
      <dsp:txXfrm>
        <a:off x="5184027" y="3902553"/>
        <a:ext cx="1122361" cy="1122361"/>
      </dsp:txXfrm>
    </dsp:sp>
    <dsp:sp modelId="{BA0D5308-0B5D-DA41-AE83-8B5C9E280221}">
      <dsp:nvSpPr>
        <dsp:cNvPr id="0" name=""/>
        <dsp:cNvSpPr/>
      </dsp:nvSpPr>
      <dsp:spPr>
        <a:xfrm rot="10800000">
          <a:off x="4353420" y="4195884"/>
          <a:ext cx="422698" cy="535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500" kern="1200"/>
        </a:p>
      </dsp:txBody>
      <dsp:txXfrm rot="10800000">
        <a:off x="4480229" y="4303024"/>
        <a:ext cx="295889" cy="321419"/>
      </dsp:txXfrm>
    </dsp:sp>
    <dsp:sp modelId="{E5A2C597-3955-3940-9B8B-38EE04351342}">
      <dsp:nvSpPr>
        <dsp:cNvPr id="0" name=""/>
        <dsp:cNvSpPr/>
      </dsp:nvSpPr>
      <dsp:spPr>
        <a:xfrm>
          <a:off x="2566776" y="3670105"/>
          <a:ext cx="1587257" cy="1587257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500" b="0" kern="1200" dirty="0">
              <a:solidFill>
                <a:schemeClr val="tx1"/>
              </a:solidFill>
            </a:rPr>
            <a:t>책 발견 후 전면부 운반</a:t>
          </a:r>
        </a:p>
      </dsp:txBody>
      <dsp:txXfrm>
        <a:off x="2799224" y="3902553"/>
        <a:ext cx="1122361" cy="1122361"/>
      </dsp:txXfrm>
    </dsp:sp>
    <dsp:sp modelId="{CD172A09-9121-C545-8CCB-4BAC14E0EFE0}">
      <dsp:nvSpPr>
        <dsp:cNvPr id="0" name=""/>
        <dsp:cNvSpPr/>
      </dsp:nvSpPr>
      <dsp:spPr>
        <a:xfrm rot="15120000">
          <a:off x="2784280" y="3073220"/>
          <a:ext cx="422698" cy="535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500" kern="1200"/>
        </a:p>
      </dsp:txBody>
      <dsp:txXfrm rot="10800000">
        <a:off x="2867278" y="3240661"/>
        <a:ext cx="295889" cy="321419"/>
      </dsp:txXfrm>
    </dsp:sp>
    <dsp:sp modelId="{F772AA11-7B44-854E-B784-6F9B4DD821C1}">
      <dsp:nvSpPr>
        <dsp:cNvPr id="0" name=""/>
        <dsp:cNvSpPr/>
      </dsp:nvSpPr>
      <dsp:spPr>
        <a:xfrm>
          <a:off x="1829831" y="1402022"/>
          <a:ext cx="1587257" cy="1587257"/>
        </a:xfrm>
        <a:prstGeom prst="ellipse">
          <a:avLst/>
        </a:prstGeom>
        <a:solidFill>
          <a:schemeClr val="accent4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b="0" kern="1200" dirty="0">
              <a:solidFill>
                <a:schemeClr val="tx1"/>
              </a:solidFill>
            </a:rPr>
            <a:t>초기 위치   이동 후</a:t>
          </a:r>
          <a:r>
            <a:rPr lang="en-US" altLang="ko-KR" sz="1400" b="0" kern="1200" dirty="0">
              <a:solidFill>
                <a:schemeClr val="tx1"/>
              </a:solidFill>
            </a:rPr>
            <a:t> </a:t>
          </a:r>
          <a:r>
            <a:rPr lang="ko-KR" altLang="en-US" sz="1400" b="0" kern="1200" dirty="0">
              <a:solidFill>
                <a:schemeClr val="tx1"/>
              </a:solidFill>
            </a:rPr>
            <a:t>수령</a:t>
          </a:r>
        </a:p>
      </dsp:txBody>
      <dsp:txXfrm>
        <a:off x="2062279" y="1634470"/>
        <a:ext cx="1122361" cy="1122361"/>
      </dsp:txXfrm>
    </dsp:sp>
    <dsp:sp modelId="{6C1DA7C2-261C-214C-A878-AB72B1E8795C}">
      <dsp:nvSpPr>
        <dsp:cNvPr id="0" name=""/>
        <dsp:cNvSpPr/>
      </dsp:nvSpPr>
      <dsp:spPr>
        <a:xfrm rot="19440000">
          <a:off x="3367106" y="1233957"/>
          <a:ext cx="422698" cy="53569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500" kern="1200"/>
        </a:p>
      </dsp:txBody>
      <dsp:txXfrm>
        <a:off x="3379215" y="1378365"/>
        <a:ext cx="295889" cy="3214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E85E2-6160-4213-A16B-F51E437BE8ED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98D6E8-CC6E-4B33-B14B-A7D348A128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8047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099E49-1997-4D65-8238-FFD923EC1867}" type="datetimeFigureOut">
              <a:rPr lang="ko-KR" altLang="en-US" smtClean="0"/>
              <a:t>2023-05-31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8048E-A779-4852-B740-6BEB9B0893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700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 스트레스 멈춰 팀의 김용현입니다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 팀은 도서 검색 로봇을 주제로 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8048E-A779-4852-B740-6BEB9B0893B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217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도서관에서 책을 찾기 위해서는 검색 시스템을 이용하여 도서를 검색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도서의 일렬번호를 책장에서 찾아서 수령해가야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이러한 과정을 대체해주는 다양한 사서 로봇들이 존재합니다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주로 모바일 로봇의 형태를 가지고 있으며 책의 위치를 안내하는 역할을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사용자는 로봇에게서 책을 </a:t>
            </a:r>
            <a:r>
              <a:rPr lang="ko-KR" altLang="en-US" dirty="0" err="1"/>
              <a:t>건네받을</a:t>
            </a:r>
            <a:r>
              <a:rPr lang="ko-KR" altLang="en-US" dirty="0"/>
              <a:t> 수 없으며 직접 책장에서 책을 가져가야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저희는 사용자에게 전달까지 가능한 로봇을 제작하는 것을 목표로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8048E-A779-4852-B740-6BEB9B0893B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930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이러한 기술이 필요한 부분이 또 있습니다</a:t>
            </a:r>
            <a:r>
              <a:rPr lang="en-US" altLang="ko-KR" dirty="0"/>
              <a:t>. </a:t>
            </a:r>
            <a:r>
              <a:rPr lang="ko-KR" altLang="en-US" dirty="0"/>
              <a:t>바로 물류 시스템입니다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물류 시스템에서도 모바일 로봇에 화물을 실어주는 역할은 사람이 하고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이에 저희는 본 작품이 물류 산업에서도 응용이 가능할 것이라고 기대합니다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8048E-A779-4852-B740-6BEB9B0893B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887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도서 검색 로봇을 이용하면 다음과 같은 효과를 기대할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사용자는 더이상 책장에서 책을 찾지 않아도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책장이 어떠한 </a:t>
            </a:r>
            <a:r>
              <a:rPr lang="ko-KR" altLang="en-US" dirty="0" err="1"/>
              <a:t>크기더라도</a:t>
            </a:r>
            <a:r>
              <a:rPr lang="ko-KR" altLang="en-US" dirty="0"/>
              <a:t> 로봇이 책을 찾아주기 때문에 공간 효율성이 증가합니다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책장의 이용이 어려운 노약자도 책장을 이용할 수 있게 되며</a:t>
            </a:r>
            <a:r>
              <a:rPr lang="en-US" altLang="ko-KR" dirty="0"/>
              <a:t>, </a:t>
            </a:r>
            <a:r>
              <a:rPr lang="ko-KR" altLang="en-US" dirty="0"/>
              <a:t>시간 제약 없이 도서관이나 물류 창고를 운영할 수 있게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8048E-A779-4852-B740-6BEB9B0893B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01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작품을 구현하기 위해 크게 </a:t>
            </a:r>
            <a:r>
              <a:rPr lang="en-US" altLang="ko-KR" dirty="0"/>
              <a:t>3</a:t>
            </a:r>
            <a:r>
              <a:rPr lang="ko-KR" altLang="en-US" dirty="0"/>
              <a:t>가지 기술을 사용하였습니다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모터의 회전 운동을 직선 운동으로 바꾸기 위해 </a:t>
            </a:r>
            <a:r>
              <a:rPr lang="ko-KR" altLang="en-US" dirty="0" err="1"/>
              <a:t>볼스크류를</a:t>
            </a:r>
            <a:r>
              <a:rPr lang="ko-KR" altLang="en-US" dirty="0"/>
              <a:t> 이용하였습니다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모터의 회전력만으로 로봇을 상하 이동 시 정지 상태에서도 중력에 의한 힘이 작용하게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정지 상태에서도 지속적인 토크를 가해주게 되면 모터에 무리가 되어 고장의 원인이 될 수 있기에 </a:t>
            </a:r>
            <a:r>
              <a:rPr lang="ko-KR" altLang="en-US" dirty="0" err="1"/>
              <a:t>볼스크류</a:t>
            </a:r>
            <a:r>
              <a:rPr lang="ko-KR" altLang="en-US" dirty="0"/>
              <a:t> 방식을 채택하였습니다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하중을 버티면서 </a:t>
            </a:r>
            <a:r>
              <a:rPr lang="ko-KR" altLang="en-US" dirty="0" err="1"/>
              <a:t>볼스크류를</a:t>
            </a:r>
            <a:r>
              <a:rPr lang="ko-KR" altLang="en-US" dirty="0"/>
              <a:t> 돌릴 수 있는 스텝 모터를 선정하였습니다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도서를 책장으로부터 뽑아주기 위한 방식으로는 링크 구조를 이용하였습니다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8048E-A779-4852-B740-6BEB9B0893B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693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도서 검색 로봇의 구성도입니다</a:t>
            </a:r>
            <a:r>
              <a:rPr lang="en-US" altLang="ko-KR" dirty="0"/>
              <a:t>. </a:t>
            </a:r>
            <a:r>
              <a:rPr lang="ko-KR" altLang="en-US" dirty="0"/>
              <a:t>앱</a:t>
            </a:r>
            <a:r>
              <a:rPr lang="en-US" altLang="ko-KR" dirty="0"/>
              <a:t>, </a:t>
            </a:r>
            <a:r>
              <a:rPr lang="ko-KR" altLang="en-US" dirty="0"/>
              <a:t>서버</a:t>
            </a:r>
            <a:r>
              <a:rPr lang="en-US" altLang="ko-KR" dirty="0"/>
              <a:t>, </a:t>
            </a:r>
            <a:r>
              <a:rPr lang="ko-KR" altLang="en-US" dirty="0"/>
              <a:t>도서 검색 로봇으로 구성되어 있습니다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어플에서</a:t>
            </a:r>
            <a:r>
              <a:rPr lang="ko-KR" altLang="en-US" dirty="0"/>
              <a:t> 찾고자 하는 도서를 입력 시 서버로 해당 책의 정보가 전달됩니다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도서 검색 로봇은 서버로부터 책의 정보를 받아와 사용자에게 책을 전달합니다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8048E-A779-4852-B740-6BEB9B0893B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425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동작 방식은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사용자는 앱에서 찾고자 하는 도서를 찾아 대출합니다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앱은 책의 정보를 서버로 전달하고</a:t>
            </a:r>
            <a:r>
              <a:rPr lang="en-US" altLang="ko-KR" dirty="0"/>
              <a:t>, </a:t>
            </a:r>
            <a:r>
              <a:rPr lang="ko-KR" altLang="en-US" dirty="0"/>
              <a:t>도서 검색 로봇이 해당 정보를 받아옵니다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로봇이 책을 찾아 사용자에게 전달하고</a:t>
            </a:r>
            <a:r>
              <a:rPr lang="en-US" altLang="ko-KR" dirty="0"/>
              <a:t>, </a:t>
            </a:r>
            <a:r>
              <a:rPr lang="ko-KR" altLang="en-US" dirty="0"/>
              <a:t>초기 위치로 복귀합니다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초기위치로 복귀하면</a:t>
            </a:r>
            <a:r>
              <a:rPr lang="en-US" altLang="ko-KR" dirty="0"/>
              <a:t>, </a:t>
            </a:r>
            <a:r>
              <a:rPr lang="ko-KR" altLang="en-US" dirty="0"/>
              <a:t>서버로부터 다음 명령을 대기하는 방식으로 동작합니다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8048E-A779-4852-B740-6BEB9B0893B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119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동작 영상입니다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사용자가 앱에서 찾고자 하는 도서를 검색</a:t>
            </a:r>
            <a:r>
              <a:rPr lang="en-US" altLang="ko-KR" dirty="0"/>
              <a:t>, </a:t>
            </a:r>
            <a:r>
              <a:rPr lang="ko-KR" altLang="en-US" dirty="0"/>
              <a:t>대출합니다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해당 정보가 서버로 전달</a:t>
            </a:r>
            <a:r>
              <a:rPr lang="en-US" altLang="ko-KR" dirty="0"/>
              <a:t>, </a:t>
            </a:r>
            <a:r>
              <a:rPr lang="ko-KR" altLang="en-US" dirty="0"/>
              <a:t>로봇이 동작합니다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로봇은 책장에서 책을 찾아 뽑아주고</a:t>
            </a:r>
            <a:r>
              <a:rPr lang="en-US" altLang="ko-KR" dirty="0"/>
              <a:t>, </a:t>
            </a:r>
            <a:r>
              <a:rPr lang="ko-KR" altLang="en-US" dirty="0"/>
              <a:t>초기 위치로 되돌아갑니다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8048E-A779-4852-B740-6BEB9B0893B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1882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작품을 제작에서 개선해야 할 점은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모터를 사양을 올려 감당 가능한 하중을 늘리고 층 이동의 속도를 개선해야 할 필요가 있다고 생각합니다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하중 부담에 기존 계획에 있던 전면부의 컨베이어벨트를 추가하지 못한 점이 아쉬웠습니다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컨베이어벨트를 이용하면 도서관 및 물류센터의 통합시스템을 구축할 수 있을 것이라고 기대합니다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B8048E-A779-4852-B740-6BEB9B0893B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518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32BE21F-33B5-4748-A7AE-A31A725B6651}"/>
              </a:ext>
            </a:extLst>
          </p:cNvPr>
          <p:cNvSpPr txBox="1"/>
          <p:nvPr userDrawn="1"/>
        </p:nvSpPr>
        <p:spPr>
          <a:xfrm>
            <a:off x="0" y="611264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spc="20" dirty="0">
                <a:solidFill>
                  <a:schemeClr val="bg1"/>
                </a:solidFill>
              </a:rPr>
              <a:t>2023</a:t>
            </a:r>
            <a:r>
              <a:rPr lang="ko-KR" altLang="en-US" sz="2400" b="1" spc="20" dirty="0">
                <a:solidFill>
                  <a:schemeClr val="bg1"/>
                </a:solidFill>
              </a:rPr>
              <a:t>년 캡스톤디자인</a:t>
            </a:r>
            <a:r>
              <a:rPr lang="en-US" altLang="ko-KR" sz="2400" b="1" spc="20" dirty="0">
                <a:solidFill>
                  <a:schemeClr val="bg1"/>
                </a:solidFill>
              </a:rPr>
              <a:t>2 </a:t>
            </a:r>
            <a:r>
              <a:rPr lang="ko-KR" altLang="en-US" sz="2400" b="1" spc="20" dirty="0">
                <a:solidFill>
                  <a:schemeClr val="bg1"/>
                </a:solidFill>
              </a:rPr>
              <a:t>결과발표회</a:t>
            </a:r>
            <a:endParaRPr lang="en-US" altLang="ko-KR" sz="2400" b="1" spc="20" dirty="0">
              <a:solidFill>
                <a:schemeClr val="bg1"/>
              </a:solidFill>
            </a:endParaRPr>
          </a:p>
        </p:txBody>
      </p:sp>
      <p:sp>
        <p:nvSpPr>
          <p:cNvPr id="3" name="텍스트 개체 틀 9">
            <a:extLst>
              <a:ext uri="{FF2B5EF4-FFF2-40B4-BE49-F238E27FC236}">
                <a16:creationId xmlns:a16="http://schemas.microsoft.com/office/drawing/2014/main" id="{77F36FD4-A224-4ABC-8A0B-0A770842842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850" y="2276872"/>
            <a:ext cx="8424863" cy="554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5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dirty="0"/>
              <a:t>작품명을 적으세요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EB452F-1A64-4670-85B6-E2EA0BEA0F6B}"/>
              </a:ext>
            </a:extLst>
          </p:cNvPr>
          <p:cNvSpPr txBox="1"/>
          <p:nvPr userDrawn="1"/>
        </p:nvSpPr>
        <p:spPr>
          <a:xfrm>
            <a:off x="107504" y="3816474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팀명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B45F04-A0C5-4ED5-809D-BD43496553A7}"/>
              </a:ext>
            </a:extLst>
          </p:cNvPr>
          <p:cNvSpPr txBox="1"/>
          <p:nvPr userDrawn="1"/>
        </p:nvSpPr>
        <p:spPr>
          <a:xfrm>
            <a:off x="107504" y="4298167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팀원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9" name="텍스트 개체 틀 9">
            <a:extLst>
              <a:ext uri="{FF2B5EF4-FFF2-40B4-BE49-F238E27FC236}">
                <a16:creationId xmlns:a16="http://schemas.microsoft.com/office/drawing/2014/main" id="{8AEC7492-2AEB-4459-8501-EEAF11E1C6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94114" y="4755367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C8285C-12F8-4784-936C-BD1C8AB4F09A}"/>
              </a:ext>
            </a:extLst>
          </p:cNvPr>
          <p:cNvSpPr txBox="1"/>
          <p:nvPr userDrawn="1"/>
        </p:nvSpPr>
        <p:spPr>
          <a:xfrm>
            <a:off x="107504" y="4755367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b="1" spc="20" dirty="0">
                <a:solidFill>
                  <a:schemeClr val="bg1"/>
                </a:solidFill>
              </a:rPr>
              <a:t>지도교수님</a:t>
            </a:r>
            <a:r>
              <a:rPr lang="en-US" altLang="ko-KR" sz="2400" b="1" spc="2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3" name="텍스트 개체 틀 9">
            <a:extLst>
              <a:ext uri="{FF2B5EF4-FFF2-40B4-BE49-F238E27FC236}">
                <a16:creationId xmlns:a16="http://schemas.microsoft.com/office/drawing/2014/main" id="{03470ADE-75B4-4530-9C54-DFD8685F7B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94114" y="3816474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4" name="텍스트 개체 틀 9">
            <a:extLst>
              <a:ext uri="{FF2B5EF4-FFF2-40B4-BE49-F238E27FC236}">
                <a16:creationId xmlns:a16="http://schemas.microsoft.com/office/drawing/2014/main" id="{86A2C7FD-C2CE-4F44-8CB2-90A18ACF012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894114" y="4298167"/>
            <a:ext cx="6854599" cy="4514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342299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6F6588-AD97-4203-B113-A207DB37F3C8}"/>
              </a:ext>
            </a:extLst>
          </p:cNvPr>
          <p:cNvSpPr txBox="1"/>
          <p:nvPr userDrawn="1"/>
        </p:nvSpPr>
        <p:spPr>
          <a:xfrm>
            <a:off x="266378" y="6487244"/>
            <a:ext cx="2627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2023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년 캡스톤디자인</a:t>
            </a:r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 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결과발표회</a:t>
            </a:r>
            <a:endParaRPr lang="en-US" altLang="ko-KR" sz="1100" b="1" spc="20" dirty="0">
              <a:solidFill>
                <a:srgbClr val="004C8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62740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3777" y="1196752"/>
            <a:ext cx="8424936" cy="51845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SzPct val="80000"/>
              <a:buFont typeface="맑은 고딕" panose="020B0503020000020004" pitchFamily="50" charset="-127"/>
              <a:buChar char="■"/>
              <a:defRPr sz="2400" b="1">
                <a:solidFill>
                  <a:schemeClr val="tx1"/>
                </a:solidFill>
              </a:defRPr>
            </a:lvl1pPr>
            <a:lvl2pPr marL="742950" indent="-285750">
              <a:buSzPct val="80000"/>
              <a:buFont typeface="맑은 고딕" panose="020B0503020000020004" pitchFamily="50" charset="-127"/>
              <a:buChar char="▶"/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</p:txBody>
      </p:sp>
      <p:sp>
        <p:nvSpPr>
          <p:cNvPr id="7" name="평행 사변형 6"/>
          <p:cNvSpPr/>
          <p:nvPr userDrawn="1"/>
        </p:nvSpPr>
        <p:spPr>
          <a:xfrm>
            <a:off x="7359774" y="130340"/>
            <a:ext cx="956642" cy="288032"/>
          </a:xfrm>
          <a:prstGeom prst="parallelogram">
            <a:avLst>
              <a:gd name="adj" fmla="val 10651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3" hasCustomPrompt="1"/>
          </p:nvPr>
        </p:nvSpPr>
        <p:spPr>
          <a:xfrm>
            <a:off x="323850" y="523147"/>
            <a:ext cx="8424863" cy="5540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 b="1">
                <a:solidFill>
                  <a:srgbClr val="004C86"/>
                </a:solidFill>
              </a:defRPr>
            </a:lvl1pPr>
          </a:lstStyle>
          <a:p>
            <a:pPr lvl="0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454478" y="71893"/>
            <a:ext cx="758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rgbClr val="004C86"/>
                </a:solidFill>
              </a:defRPr>
            </a:lvl1pPr>
          </a:lstStyle>
          <a:p>
            <a:fld id="{1E33FF7C-8566-45B7-B9A1-9079E74E472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DE8696-1D13-4681-8FE3-B7E85A6ED9BD}"/>
              </a:ext>
            </a:extLst>
          </p:cNvPr>
          <p:cNvSpPr txBox="1"/>
          <p:nvPr userDrawn="1"/>
        </p:nvSpPr>
        <p:spPr>
          <a:xfrm>
            <a:off x="266378" y="6487244"/>
            <a:ext cx="26277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2023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년 </a:t>
            </a:r>
            <a:r>
              <a:rPr lang="ko-KR" altLang="en-US" sz="1100" b="1" spc="20" dirty="0" err="1">
                <a:solidFill>
                  <a:srgbClr val="004C86"/>
                </a:solidFill>
                <a:latin typeface="+mn-ea"/>
                <a:ea typeface="+mn-ea"/>
              </a:rPr>
              <a:t>캡스톤디자인</a:t>
            </a:r>
            <a:r>
              <a:rPr lang="en-US" altLang="ko-KR" sz="1100" b="1" spc="20" dirty="0">
                <a:solidFill>
                  <a:srgbClr val="004C86"/>
                </a:solidFill>
                <a:latin typeface="+mn-ea"/>
                <a:ea typeface="+mn-ea"/>
              </a:rPr>
              <a:t>2 </a:t>
            </a:r>
            <a:r>
              <a:rPr lang="ko-KR" altLang="en-US" sz="1100" b="1" spc="20" dirty="0">
                <a:solidFill>
                  <a:srgbClr val="004C86"/>
                </a:solidFill>
                <a:latin typeface="+mn-ea"/>
                <a:ea typeface="+mn-ea"/>
              </a:rPr>
              <a:t>결과발표회</a:t>
            </a:r>
            <a:endParaRPr lang="en-US" altLang="ko-KR" sz="1100" b="1" spc="20" dirty="0">
              <a:solidFill>
                <a:srgbClr val="004C8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4517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666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gif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052F23-EBF1-47B2-811E-C9FFB72A8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도서검색로봇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7BD216-C144-4B6B-97C8-9D7D1BE73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ko-KR" altLang="en-US" dirty="0"/>
              <a:t>고현석</a:t>
            </a:r>
            <a:r>
              <a:rPr lang="en-US" altLang="ko-KR" dirty="0"/>
              <a:t> </a:t>
            </a:r>
            <a:r>
              <a:rPr lang="ko-KR" altLang="en-US" dirty="0"/>
              <a:t>교수님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CEA0D7B-2F72-41D5-B12E-1534A788B0C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 err="1"/>
              <a:t>스트레스멈춰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ED12D63-3C5C-4EF5-A420-AAF58FDE248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dirty="0"/>
              <a:t>김용현</a:t>
            </a:r>
            <a:r>
              <a:rPr lang="en-US" altLang="ko-KR" dirty="0"/>
              <a:t>,</a:t>
            </a:r>
            <a:r>
              <a:rPr lang="ko-KR" altLang="en-US" dirty="0"/>
              <a:t> 김도현</a:t>
            </a:r>
            <a:r>
              <a:rPr lang="en-US" altLang="ko-KR" dirty="0"/>
              <a:t>,</a:t>
            </a:r>
            <a:r>
              <a:rPr lang="ko-KR" altLang="en-US" dirty="0"/>
              <a:t> 유창선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604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5171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179512" y="1077219"/>
            <a:ext cx="8964488" cy="5257634"/>
          </a:xfrm>
        </p:spPr>
        <p:txBody>
          <a:bodyPr>
            <a:normAutofit/>
          </a:bodyPr>
          <a:lstStyle/>
          <a:p>
            <a:r>
              <a:rPr lang="ko-KR" altLang="en-US" dirty="0"/>
              <a:t>주제 선정 배경</a:t>
            </a:r>
            <a:endParaRPr lang="en-US" altLang="ko-KR" dirty="0"/>
          </a:p>
          <a:p>
            <a:pPr marL="0" indent="0">
              <a:buNone/>
            </a:pPr>
            <a:endParaRPr lang="en-US" altLang="ko-KR" sz="1900" b="0" dirty="0"/>
          </a:p>
          <a:p>
            <a:pPr lvl="1">
              <a:lnSpc>
                <a:spcPct val="120000"/>
              </a:lnSpc>
              <a:buFont typeface="Wingdings" pitchFamily="2" charset="2"/>
              <a:buChar char="l"/>
            </a:pPr>
            <a:r>
              <a:rPr lang="ko-KR" altLang="en-US" sz="1600" b="0" dirty="0"/>
              <a:t>현재 상용화 되어있는 도서관 로봇</a:t>
            </a:r>
            <a:endParaRPr lang="en-US" altLang="ko-KR" sz="1600" b="0" dirty="0"/>
          </a:p>
          <a:p>
            <a:pPr lvl="1">
              <a:lnSpc>
                <a:spcPct val="120000"/>
              </a:lnSpc>
              <a:buFont typeface="Wingdings" pitchFamily="2" charset="2"/>
              <a:buChar char="l"/>
            </a:pPr>
            <a:r>
              <a:rPr lang="ko-KR" altLang="en-US" sz="1600" b="0" dirty="0"/>
              <a:t>주로 모바일 로봇의 형태</a:t>
            </a:r>
            <a:endParaRPr lang="en-US" altLang="ko-KR" sz="1600" b="0" dirty="0"/>
          </a:p>
          <a:p>
            <a:pPr lvl="1">
              <a:lnSpc>
                <a:spcPct val="120000"/>
              </a:lnSpc>
              <a:buFont typeface="Wingdings" pitchFamily="2" charset="2"/>
              <a:buChar char="l"/>
            </a:pPr>
            <a:r>
              <a:rPr lang="ko-KR" altLang="en-US" sz="1600" b="0" dirty="0"/>
              <a:t>책을 직접 운반하지 않고 책의 위치를 안내</a:t>
            </a:r>
            <a:endParaRPr lang="en-US" altLang="ko-KR" sz="1600" b="0" dirty="0"/>
          </a:p>
          <a:p>
            <a:pPr lvl="1">
              <a:lnSpc>
                <a:spcPct val="120000"/>
              </a:lnSpc>
              <a:buFont typeface="Wingdings" pitchFamily="2" charset="2"/>
              <a:buChar char="l"/>
            </a:pPr>
            <a:r>
              <a:rPr lang="ko-KR" altLang="en-US" sz="1600" dirty="0"/>
              <a:t>사용자가 직접 이동하여 책을 수령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작품개요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pic>
        <p:nvPicPr>
          <p:cNvPr id="8" name="그림 7" descr="책장, 책, 선반, 실내이(가) 표시된 사진&#10;&#10;자동 생성된 설명">
            <a:extLst>
              <a:ext uri="{FF2B5EF4-FFF2-40B4-BE49-F238E27FC236}">
                <a16:creationId xmlns:a16="http://schemas.microsoft.com/office/drawing/2014/main" id="{1B644ECA-4514-77E6-9504-678E83FE0C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7876" y="3798463"/>
            <a:ext cx="3426647" cy="19368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97147FD1-AE6A-789F-BB1B-C5EB1CAB81D6}"/>
              </a:ext>
            </a:extLst>
          </p:cNvPr>
          <p:cNvSpPr/>
          <p:nvPr/>
        </p:nvSpPr>
        <p:spPr>
          <a:xfrm>
            <a:off x="7454478" y="6237312"/>
            <a:ext cx="1438002" cy="21602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1" name="그림 10" descr="의류, 사람, 신발류, 청바지이(가) 표시된 사진&#10;&#10;자동 생성된 설명">
            <a:extLst>
              <a:ext uri="{FF2B5EF4-FFF2-40B4-BE49-F238E27FC236}">
                <a16:creationId xmlns:a16="http://schemas.microsoft.com/office/drawing/2014/main" id="{53DCAB8F-C1DF-D971-77A3-0A3A1C7F5E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07" y="3774621"/>
            <a:ext cx="3424918" cy="19606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B27645E-29C8-BBC9-10A6-3809AE2E8F05}"/>
              </a:ext>
            </a:extLst>
          </p:cNvPr>
          <p:cNvSpPr txBox="1"/>
          <p:nvPr/>
        </p:nvSpPr>
        <p:spPr>
          <a:xfrm>
            <a:off x="611560" y="5780781"/>
            <a:ext cx="3312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&lt;</a:t>
            </a:r>
            <a:r>
              <a:rPr kumimoji="1" lang="ko-Kore-KR" altLang="en-US" sz="1400" dirty="0"/>
              <a:t>그림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1&gt;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-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LG</a:t>
            </a:r>
            <a:r>
              <a:rPr kumimoji="1" lang="ko-KR" altLang="en-US" sz="1400" dirty="0" err="1"/>
              <a:t>클로이</a:t>
            </a:r>
            <a:r>
              <a:rPr kumimoji="1" lang="ko-KR" altLang="en-US" sz="1400" dirty="0"/>
              <a:t> 가이드 로봇</a:t>
            </a:r>
            <a:endParaRPr kumimoji="1" lang="ko-Kore-KR" alt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F317E5-E8AC-5C74-8CB8-6604750B714F}"/>
              </a:ext>
            </a:extLst>
          </p:cNvPr>
          <p:cNvSpPr txBox="1"/>
          <p:nvPr/>
        </p:nvSpPr>
        <p:spPr>
          <a:xfrm>
            <a:off x="4862896" y="5803458"/>
            <a:ext cx="4029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&lt;</a:t>
            </a:r>
            <a:r>
              <a:rPr kumimoji="1" lang="ko-Kore-KR" altLang="en-US" sz="1400" dirty="0"/>
              <a:t>그림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2&gt;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-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RFID</a:t>
            </a:r>
            <a:r>
              <a:rPr kumimoji="1" lang="ko-KR" altLang="en-US" sz="1400" dirty="0"/>
              <a:t>방식으로 책장을 탐색하는 로봇</a:t>
            </a:r>
            <a:endParaRPr kumimoji="1" lang="ko-Kore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54544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107504" y="1077219"/>
            <a:ext cx="8856984" cy="5304109"/>
          </a:xfrm>
        </p:spPr>
        <p:txBody>
          <a:bodyPr>
            <a:normAutofit/>
          </a:bodyPr>
          <a:lstStyle/>
          <a:p>
            <a:r>
              <a:rPr lang="ko-KR" altLang="en-US" dirty="0"/>
              <a:t>작품의 독창성</a:t>
            </a:r>
            <a:endParaRPr lang="en-US" altLang="ko-KR" dirty="0"/>
          </a:p>
          <a:p>
            <a:pPr lvl="1">
              <a:lnSpc>
                <a:spcPct val="120000"/>
              </a:lnSpc>
              <a:buFont typeface="Wingdings" pitchFamily="2" charset="2"/>
              <a:buChar char="l"/>
            </a:pPr>
            <a:endParaRPr lang="en-US" altLang="ko-KR" b="0" dirty="0"/>
          </a:p>
          <a:p>
            <a:pPr lvl="1">
              <a:lnSpc>
                <a:spcPct val="120000"/>
              </a:lnSpc>
              <a:buFont typeface="Wingdings" pitchFamily="2" charset="2"/>
              <a:buChar char="l"/>
            </a:pPr>
            <a:r>
              <a:rPr lang="ko-KR" altLang="en-US" sz="1700" dirty="0"/>
              <a:t>물류 시스템에서 사용되는 자동화 시스템</a:t>
            </a:r>
            <a:endParaRPr lang="en-US" altLang="ko-KR" sz="1700" dirty="0"/>
          </a:p>
          <a:p>
            <a:pPr lvl="1">
              <a:lnSpc>
                <a:spcPct val="120000"/>
              </a:lnSpc>
              <a:buFont typeface="Wingdings" pitchFamily="2" charset="2"/>
              <a:buChar char="l"/>
            </a:pPr>
            <a:r>
              <a:rPr lang="ko-KR" altLang="en-US" sz="1700" dirty="0"/>
              <a:t>모바일로봇은 물류를 이동시키는 역할만 가능</a:t>
            </a:r>
            <a:endParaRPr lang="en-US" altLang="ko-KR" sz="1700" dirty="0"/>
          </a:p>
          <a:p>
            <a:pPr lvl="1">
              <a:lnSpc>
                <a:spcPct val="120000"/>
              </a:lnSpc>
              <a:buFont typeface="Wingdings" pitchFamily="2" charset="2"/>
              <a:buChar char="l"/>
            </a:pPr>
            <a:r>
              <a:rPr lang="ko-KR" altLang="en-US" sz="1700" dirty="0"/>
              <a:t>물류를 분류</a:t>
            </a:r>
            <a:r>
              <a:rPr lang="en-US" altLang="ko-KR" sz="1700" dirty="0"/>
              <a:t>, </a:t>
            </a:r>
            <a:r>
              <a:rPr lang="ko-KR" altLang="en-US" sz="1700" dirty="0"/>
              <a:t>색출 과정은 사람 또는 </a:t>
            </a:r>
            <a:r>
              <a:rPr lang="ko-KR" altLang="en-US" sz="1700" dirty="0" err="1"/>
              <a:t>로봇팔</a:t>
            </a:r>
            <a:r>
              <a:rPr lang="ko-KR" altLang="en-US" sz="1700" dirty="0"/>
              <a:t> 이용</a:t>
            </a:r>
            <a:endParaRPr lang="en-US" altLang="ko-KR" sz="1700" dirty="0"/>
          </a:p>
          <a:p>
            <a:pPr lvl="1">
              <a:lnSpc>
                <a:spcPct val="120000"/>
              </a:lnSpc>
              <a:buFont typeface="Wingdings" pitchFamily="2" charset="2"/>
              <a:buChar char="l"/>
            </a:pPr>
            <a:r>
              <a:rPr lang="ko-KR" altLang="en-US" sz="1700" dirty="0"/>
              <a:t>물류산업에도 응용이 가능</a:t>
            </a:r>
            <a:endParaRPr lang="en-US" altLang="ko-KR" sz="1700" b="0" dirty="0"/>
          </a:p>
          <a:p>
            <a:endParaRPr lang="en-US" altLang="ko-KR" dirty="0"/>
          </a:p>
          <a:p>
            <a:endParaRPr lang="en-US" altLang="ko-KR" sz="2600" dirty="0"/>
          </a:p>
          <a:p>
            <a:pPr lvl="1"/>
            <a:endParaRPr lang="en-US" altLang="ko-KR" sz="2600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작품개요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8" name="그림 7" descr="사람, 의류, 실내, 선반이(가) 표시된 사진&#10;&#10;자동 생성된 설명">
            <a:extLst>
              <a:ext uri="{FF2B5EF4-FFF2-40B4-BE49-F238E27FC236}">
                <a16:creationId xmlns:a16="http://schemas.microsoft.com/office/drawing/2014/main" id="{B993FAF7-9ED2-5CC3-472C-1C81349CB3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94" y="3982828"/>
            <a:ext cx="3783497" cy="2129568"/>
          </a:xfrm>
          <a:prstGeom prst="rect">
            <a:avLst/>
          </a:prstGeom>
        </p:spPr>
      </p:pic>
      <p:pic>
        <p:nvPicPr>
          <p:cNvPr id="10" name="그림 9" descr="기계, 노랑, 공학, 실내이(가) 표시된 사진&#10;&#10;자동 생성된 설명">
            <a:extLst>
              <a:ext uri="{FF2B5EF4-FFF2-40B4-BE49-F238E27FC236}">
                <a16:creationId xmlns:a16="http://schemas.microsoft.com/office/drawing/2014/main" id="{50A1012D-8233-D0C7-BF11-B832312E6E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776" y="3982827"/>
            <a:ext cx="3783496" cy="21295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6B3A9E7-83D7-80FD-B3F9-53BB195D28EA}"/>
              </a:ext>
            </a:extLst>
          </p:cNvPr>
          <p:cNvSpPr txBox="1"/>
          <p:nvPr/>
        </p:nvSpPr>
        <p:spPr>
          <a:xfrm>
            <a:off x="323850" y="6126451"/>
            <a:ext cx="48962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&lt;</a:t>
            </a:r>
            <a:r>
              <a:rPr kumimoji="1" lang="ko-Kore-KR" altLang="en-US" sz="1400" dirty="0"/>
              <a:t>그림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3&gt;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-</a:t>
            </a:r>
            <a:r>
              <a:rPr kumimoji="1" lang="ko-KR" altLang="en-US" sz="1400" dirty="0"/>
              <a:t> 작업 공간을 찾아가는 모바일 로봇</a:t>
            </a:r>
            <a:endParaRPr kumimoji="1" lang="ko-Kore-KR" altLang="en-US" sz="14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08850CB-6F62-B1BC-6F34-E8AB24D68AD5}"/>
              </a:ext>
            </a:extLst>
          </p:cNvPr>
          <p:cNvSpPr/>
          <p:nvPr/>
        </p:nvSpPr>
        <p:spPr>
          <a:xfrm>
            <a:off x="7454478" y="6237312"/>
            <a:ext cx="1438002" cy="21602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7DD5BF-5A2F-47DC-29FC-DC710D86189A}"/>
              </a:ext>
            </a:extLst>
          </p:cNvPr>
          <p:cNvSpPr txBox="1"/>
          <p:nvPr/>
        </p:nvSpPr>
        <p:spPr>
          <a:xfrm>
            <a:off x="4943370" y="6126449"/>
            <a:ext cx="3301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&lt;</a:t>
            </a:r>
            <a:r>
              <a:rPr kumimoji="1" lang="ko-Kore-KR" altLang="en-US" sz="1400" dirty="0"/>
              <a:t>그림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4&gt;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-</a:t>
            </a:r>
            <a:r>
              <a:rPr kumimoji="1" lang="ko-KR" altLang="en-US" sz="1400" dirty="0"/>
              <a:t> </a:t>
            </a:r>
            <a:r>
              <a:rPr kumimoji="1" lang="ko-KR" altLang="en-US" sz="1400" dirty="0" err="1"/>
              <a:t>로봇팔을</a:t>
            </a:r>
            <a:r>
              <a:rPr kumimoji="1" lang="ko-KR" altLang="en-US" sz="1400" dirty="0"/>
              <a:t> 이용한 분류 과정</a:t>
            </a:r>
            <a:endParaRPr kumimoji="1" lang="ko-Kore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9769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395287" y="908721"/>
            <a:ext cx="6913017" cy="3456384"/>
          </a:xfrm>
        </p:spPr>
        <p:txBody>
          <a:bodyPr>
            <a:normAutofit fontScale="62500" lnSpcReduction="20000"/>
          </a:bodyPr>
          <a:lstStyle/>
          <a:p>
            <a:endParaRPr lang="en-US" altLang="ko-KR" dirty="0"/>
          </a:p>
          <a:p>
            <a:r>
              <a:rPr lang="ko-KR" altLang="en-US" sz="3800" dirty="0"/>
              <a:t>작품 기대효과</a:t>
            </a:r>
            <a:endParaRPr lang="en-US" altLang="ko-KR" sz="3800" dirty="0"/>
          </a:p>
          <a:p>
            <a:pPr lvl="1"/>
            <a:endParaRPr lang="en-US" altLang="ko-KR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ko-KR" altLang="en-US" sz="2600" b="1" dirty="0"/>
              <a:t>편의성</a:t>
            </a:r>
            <a:r>
              <a:rPr lang="ko-KR" altLang="en-US" sz="2600" dirty="0"/>
              <a:t> </a:t>
            </a:r>
            <a:r>
              <a:rPr lang="en-US" altLang="ko-KR" sz="2600" dirty="0"/>
              <a:t>:</a:t>
            </a:r>
            <a:r>
              <a:rPr lang="ko-KR" altLang="en-US" sz="2600" dirty="0"/>
              <a:t> 사용자가 직접 책장을 탐색하지 않아도 됨</a:t>
            </a:r>
            <a:r>
              <a:rPr lang="en-US" altLang="ko-KR" sz="2600" dirty="0"/>
              <a:t>.</a:t>
            </a:r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endParaRPr lang="en-US" altLang="ko-KR" sz="26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ko-KR" altLang="en-US" sz="2600" b="1" dirty="0"/>
              <a:t>효율적 공간활용 </a:t>
            </a:r>
            <a:r>
              <a:rPr lang="en-US" altLang="ko-KR" sz="2600" dirty="0"/>
              <a:t>:</a:t>
            </a:r>
            <a:r>
              <a:rPr lang="ko-KR" altLang="en-US" sz="2600" dirty="0"/>
              <a:t> 책장 크기에 제약이 없어져 공간의 효율성 증가</a:t>
            </a:r>
            <a:r>
              <a:rPr lang="en-US" altLang="ko-KR" sz="2600" dirty="0"/>
              <a:t>.</a:t>
            </a:r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endParaRPr lang="en-US" altLang="ko-KR" sz="26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ko-KR" altLang="en-US" sz="2600" b="1" dirty="0"/>
              <a:t>접근성 향상 </a:t>
            </a:r>
            <a:r>
              <a:rPr lang="en-US" altLang="ko-KR" sz="2600" dirty="0"/>
              <a:t>:</a:t>
            </a:r>
            <a:r>
              <a:rPr lang="ko-KR" altLang="en-US" sz="2600" dirty="0"/>
              <a:t> 노약자나 장애인이 무거운 물품을 </a:t>
            </a:r>
            <a:endParaRPr lang="en-US" altLang="ko-KR" sz="2600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ko-KR" altLang="en-US" sz="2600" dirty="0"/>
              <a:t>       옮기는 작업을 대신해 줄 수 있다</a:t>
            </a:r>
            <a:r>
              <a:rPr lang="en-US" altLang="ko-KR" sz="2600" dirty="0"/>
              <a:t>.</a:t>
            </a:r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endParaRPr lang="en-US" altLang="ko-KR" sz="26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 startAt="4"/>
            </a:pPr>
            <a:r>
              <a:rPr lang="ko-KR" altLang="en-US" sz="2600" b="1" dirty="0"/>
              <a:t>시간 제약 </a:t>
            </a:r>
            <a:r>
              <a:rPr lang="en-US" altLang="ko-KR" sz="2600" dirty="0"/>
              <a:t>:</a:t>
            </a:r>
            <a:r>
              <a:rPr lang="ko-KR" altLang="en-US" sz="2600" dirty="0"/>
              <a:t> 시간에 제한 없는 운영이 가능하다</a:t>
            </a:r>
            <a:r>
              <a:rPr lang="en-US" altLang="ko-KR" sz="2600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작품개요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E1AC45-7A32-EB86-06BE-E0A4B9899F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372200" y="3164895"/>
            <a:ext cx="2303383" cy="307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81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179512" y="1196752"/>
            <a:ext cx="8424936" cy="5184576"/>
          </a:xfrm>
        </p:spPr>
        <p:txBody>
          <a:bodyPr/>
          <a:lstStyle/>
          <a:p>
            <a:r>
              <a:rPr lang="ko-KR" altLang="en-US" dirty="0"/>
              <a:t>이론적배경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>
              <a:buFont typeface="Wingdings" pitchFamily="2" charset="2"/>
              <a:buChar char="l"/>
            </a:pPr>
            <a:r>
              <a:rPr lang="ko-KR" altLang="en-US" dirty="0" err="1"/>
              <a:t>볼스크류</a:t>
            </a:r>
            <a:r>
              <a:rPr lang="en-US" altLang="ko-KR" dirty="0"/>
              <a:t>(ball-screw)</a:t>
            </a:r>
          </a:p>
          <a:p>
            <a:pPr marL="457200" lvl="1" indent="0">
              <a:buNone/>
            </a:pPr>
            <a:r>
              <a:rPr lang="ko-KR" altLang="en-US" sz="1800" dirty="0">
                <a:effectLst/>
                <a:latin typeface="MalgunGothic"/>
              </a:rPr>
              <a:t> 모터의 회전 운동을 직선 운동으로 바꾸기 위해 채택</a:t>
            </a:r>
            <a:r>
              <a:rPr lang="en-US" altLang="ko-KR" sz="1800" dirty="0">
                <a:effectLst/>
                <a:latin typeface="MalgunGothic"/>
              </a:rPr>
              <a:t>.</a:t>
            </a:r>
            <a:endParaRPr lang="ko-KR" altLang="en-US" sz="1800" dirty="0"/>
          </a:p>
          <a:p>
            <a:pPr marL="457200" lvl="1" indent="0">
              <a:buNone/>
            </a:pPr>
            <a:endParaRPr lang="en-US" altLang="ko-KR" dirty="0"/>
          </a:p>
          <a:p>
            <a:pPr lvl="1">
              <a:buFont typeface="Wingdings" pitchFamily="2" charset="2"/>
              <a:buChar char="l"/>
            </a:pPr>
            <a:r>
              <a:rPr lang="ko-KR" altLang="en-US" dirty="0"/>
              <a:t>스텝 모터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sz="1800" dirty="0"/>
              <a:t>볼 </a:t>
            </a:r>
            <a:r>
              <a:rPr lang="ko-KR" altLang="en-US" sz="1800" dirty="0" err="1"/>
              <a:t>스크류를</a:t>
            </a:r>
            <a:r>
              <a:rPr lang="ko-KR" altLang="en-US" sz="1800" dirty="0"/>
              <a:t> 돌리기 위한 사양을 갖춘 모터 선정</a:t>
            </a:r>
            <a:endParaRPr lang="en-US" altLang="ko-KR" sz="1800" dirty="0"/>
          </a:p>
          <a:p>
            <a:pPr lvl="1">
              <a:buFont typeface="Wingdings" pitchFamily="2" charset="2"/>
              <a:buChar char="l"/>
            </a:pPr>
            <a:endParaRPr lang="en-US" altLang="ko-KR" dirty="0"/>
          </a:p>
          <a:p>
            <a:pPr lvl="1">
              <a:buFont typeface="Wingdings" pitchFamily="2" charset="2"/>
              <a:buChar char="l"/>
            </a:pPr>
            <a:endParaRPr lang="en-US" altLang="ko-KR" dirty="0"/>
          </a:p>
          <a:p>
            <a:pPr lvl="1">
              <a:buFont typeface="Wingdings" pitchFamily="2" charset="2"/>
              <a:buChar char="l"/>
            </a:pPr>
            <a:endParaRPr lang="en-US" altLang="ko-KR" dirty="0"/>
          </a:p>
          <a:p>
            <a:pPr lvl="1">
              <a:buFont typeface="Wingdings" pitchFamily="2" charset="2"/>
              <a:buChar char="l"/>
            </a:pPr>
            <a:endParaRPr lang="en-US" altLang="ko-KR" dirty="0"/>
          </a:p>
          <a:p>
            <a:pPr lvl="1">
              <a:buFont typeface="Wingdings" pitchFamily="2" charset="2"/>
              <a:buChar char="l"/>
            </a:pPr>
            <a:r>
              <a:rPr lang="ko-KR" altLang="en-US" dirty="0"/>
              <a:t>링크 구조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sz="1800" dirty="0"/>
              <a:t>도서를 밀어주기 위한 구조물</a:t>
            </a:r>
            <a:endParaRPr lang="en-US" altLang="ko-KR" sz="18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작품내용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D73C9BA-4364-4737-4F96-6FCFAB032B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" t="19393" r="13577" b="12901"/>
          <a:stretch/>
        </p:blipFill>
        <p:spPr>
          <a:xfrm rot="16028997">
            <a:off x="6585432" y="436493"/>
            <a:ext cx="1369500" cy="13723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D6D3AB-F4DE-91A8-811D-B792CD61ABC0}"/>
              </a:ext>
            </a:extLst>
          </p:cNvPr>
          <p:cNvSpPr txBox="1"/>
          <p:nvPr/>
        </p:nvSpPr>
        <p:spPr>
          <a:xfrm>
            <a:off x="6444208" y="1930022"/>
            <a:ext cx="2450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kumimoji="1"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그림</a:t>
            </a:r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  <a:r>
              <a:rPr kumimoji="1"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kumimoji="1"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볼스크류</a:t>
            </a:r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kumimoji="1"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C06EA37-00DA-6F5B-B18D-29CC84FBB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3717032"/>
            <a:ext cx="3480546" cy="93610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54D109E-2397-AA00-85D7-0206591CD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3988" y="2391426"/>
            <a:ext cx="1543061" cy="15430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E6DA38-F306-216D-7042-2E34DFC72E8E}"/>
              </a:ext>
            </a:extLst>
          </p:cNvPr>
          <p:cNvSpPr txBox="1"/>
          <p:nvPr/>
        </p:nvSpPr>
        <p:spPr>
          <a:xfrm>
            <a:off x="6444208" y="4026559"/>
            <a:ext cx="2450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kumimoji="1"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그림</a:t>
            </a:r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  <a:r>
              <a:rPr kumimoji="1"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kumimoji="1"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스텝 모터</a:t>
            </a:r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kumimoji="1"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2" name="그림 11" descr="텍스트이(가) 표시된 사진">
            <a:extLst>
              <a:ext uri="{FF2B5EF4-FFF2-40B4-BE49-F238E27FC236}">
                <a16:creationId xmlns:a16="http://schemas.microsoft.com/office/drawing/2014/main" id="{7CB9402C-1B40-78BC-B65E-6485BE5E551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t="2139"/>
          <a:stretch/>
        </p:blipFill>
        <p:spPr>
          <a:xfrm>
            <a:off x="6394052" y="4372534"/>
            <a:ext cx="1994372" cy="176063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ABFD671-5F8F-C8E1-807F-A6C2193B6BF2}"/>
              </a:ext>
            </a:extLst>
          </p:cNvPr>
          <p:cNvSpPr/>
          <p:nvPr/>
        </p:nvSpPr>
        <p:spPr>
          <a:xfrm>
            <a:off x="7454478" y="6211340"/>
            <a:ext cx="1438002" cy="21602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F123BD-F833-C8B8-E08E-DEA6F54C6962}"/>
              </a:ext>
            </a:extLst>
          </p:cNvPr>
          <p:cNvSpPr txBox="1"/>
          <p:nvPr/>
        </p:nvSpPr>
        <p:spPr>
          <a:xfrm>
            <a:off x="6392672" y="6145506"/>
            <a:ext cx="1667332" cy="280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&lt;</a:t>
            </a:r>
            <a:r>
              <a:rPr kumimoji="1"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그림</a:t>
            </a:r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  <a:r>
              <a:rPr kumimoji="1"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</a:t>
            </a:r>
            <a:r>
              <a:rPr kumimoji="1"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링크 구조</a:t>
            </a:r>
            <a:r>
              <a:rPr kumimoji="1"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</a:t>
            </a:r>
            <a:endParaRPr kumimoji="1"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1555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0830B7-5328-E6FA-E713-D75945E0F6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구성도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E2E8B5-D436-F039-A44C-2BC31AB482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4798E0-5CE9-E72A-A2D9-26E160D7D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1042939"/>
            <a:ext cx="8424936" cy="5184576"/>
          </a:xfrm>
        </p:spPr>
        <p:txBody>
          <a:bodyPr/>
          <a:lstStyle/>
          <a:p>
            <a:r>
              <a:rPr lang="ko-Kore-KR" altLang="en-US" dirty="0"/>
              <a:t>앱</a:t>
            </a:r>
            <a:r>
              <a:rPr lang="en-US" altLang="ko-KR" dirty="0"/>
              <a:t>-</a:t>
            </a:r>
            <a:r>
              <a:rPr lang="ko-KR" altLang="en-US" dirty="0"/>
              <a:t>서버</a:t>
            </a:r>
            <a:r>
              <a:rPr lang="en-US" altLang="ko-KR" dirty="0"/>
              <a:t>-</a:t>
            </a:r>
            <a:r>
              <a:rPr lang="ko-KR" altLang="en-US" dirty="0"/>
              <a:t>책장 간의 동작 구성도</a:t>
            </a:r>
            <a:endParaRPr lang="ko-Kore-KR" altLang="en-US" dirty="0"/>
          </a:p>
        </p:txBody>
      </p:sp>
      <p:pic>
        <p:nvPicPr>
          <p:cNvPr id="10" name="그림 9" descr="텍스트, 스크린샷, 웹 페이지, 웹사이트이(가) 표시된 사진&#10;&#10;자동 생성된 설명">
            <a:extLst>
              <a:ext uri="{FF2B5EF4-FFF2-40B4-BE49-F238E27FC236}">
                <a16:creationId xmlns:a16="http://schemas.microsoft.com/office/drawing/2014/main" id="{E4C9BAC8-961C-6230-6EE7-1C52B2DCADF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0"/>
          <a:stretch/>
        </p:blipFill>
        <p:spPr>
          <a:xfrm>
            <a:off x="237274" y="1595498"/>
            <a:ext cx="3150202" cy="1848282"/>
          </a:xfrm>
          <a:prstGeom prst="rect">
            <a:avLst/>
          </a:prstGeom>
        </p:spPr>
      </p:pic>
      <p:pic>
        <p:nvPicPr>
          <p:cNvPr id="13" name="그림 12" descr="디자인이(가) 표시된 사진&#10;&#10;낮은 신뢰도로 자동 생성된 설명">
            <a:extLst>
              <a:ext uri="{FF2B5EF4-FFF2-40B4-BE49-F238E27FC236}">
                <a16:creationId xmlns:a16="http://schemas.microsoft.com/office/drawing/2014/main" id="{EDFC6E2F-1257-3AE2-8A4D-EC7559FF3A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139" y="1441175"/>
            <a:ext cx="2704574" cy="2394495"/>
          </a:xfrm>
          <a:prstGeom prst="rect">
            <a:avLst/>
          </a:prstGeom>
        </p:spPr>
      </p:pic>
      <p:pic>
        <p:nvPicPr>
          <p:cNvPr id="17" name="그림 16" descr="직사각형, 디자인이(가) 표시된 사진&#10;&#10;자동 생성된 설명">
            <a:extLst>
              <a:ext uri="{FF2B5EF4-FFF2-40B4-BE49-F238E27FC236}">
                <a16:creationId xmlns:a16="http://schemas.microsoft.com/office/drawing/2014/main" id="{E86E88DB-4A33-9CEE-6E08-3CA78E65B63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3429000"/>
            <a:ext cx="1630295" cy="2629941"/>
          </a:xfrm>
          <a:prstGeom prst="rect">
            <a:avLst/>
          </a:prstGeom>
        </p:spPr>
      </p:pic>
      <p:cxnSp>
        <p:nvCxnSpPr>
          <p:cNvPr id="28" name="구부러진 연결선[U] 27">
            <a:extLst>
              <a:ext uri="{FF2B5EF4-FFF2-40B4-BE49-F238E27FC236}">
                <a16:creationId xmlns:a16="http://schemas.microsoft.com/office/drawing/2014/main" id="{B21555F7-753C-3714-D3BD-8B05D314F8AD}"/>
              </a:ext>
            </a:extLst>
          </p:cNvPr>
          <p:cNvCxnSpPr>
            <a:stCxn id="10" idx="2"/>
          </p:cNvCxnSpPr>
          <p:nvPr/>
        </p:nvCxnSpPr>
        <p:spPr>
          <a:xfrm rot="16200000" flipH="1">
            <a:off x="1982635" y="3273520"/>
            <a:ext cx="1446866" cy="1787386"/>
          </a:xfrm>
          <a:prstGeom prst="curvedConnector2">
            <a:avLst/>
          </a:prstGeom>
          <a:ln w="1016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구부러진 연결선[U] 29">
            <a:extLst>
              <a:ext uri="{FF2B5EF4-FFF2-40B4-BE49-F238E27FC236}">
                <a16:creationId xmlns:a16="http://schemas.microsoft.com/office/drawing/2014/main" id="{7077567A-A26E-193A-B1A3-3CC348A9CFE6}"/>
              </a:ext>
            </a:extLst>
          </p:cNvPr>
          <p:cNvCxnSpPr>
            <a:stCxn id="17" idx="3"/>
            <a:endCxn id="13" idx="2"/>
          </p:cNvCxnSpPr>
          <p:nvPr/>
        </p:nvCxnSpPr>
        <p:spPr>
          <a:xfrm flipV="1">
            <a:off x="5266191" y="3835670"/>
            <a:ext cx="2130235" cy="908301"/>
          </a:xfrm>
          <a:prstGeom prst="curvedConnector2">
            <a:avLst/>
          </a:prstGeom>
          <a:ln w="10160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4311B27-0EA5-CB28-A0F3-B49FCC3D0271}"/>
              </a:ext>
            </a:extLst>
          </p:cNvPr>
          <p:cNvSpPr txBox="1"/>
          <p:nvPr/>
        </p:nvSpPr>
        <p:spPr>
          <a:xfrm>
            <a:off x="318431" y="3638318"/>
            <a:ext cx="1205270" cy="4308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ko-Kore-KR" altLang="en-US" sz="2200" dirty="0"/>
              <a:t>앱</a:t>
            </a:r>
            <a:r>
              <a:rPr kumimoji="1" lang="en-US" altLang="ko-Kore-KR" sz="2200" dirty="0"/>
              <a:t>(app)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676177-E6F0-8DEF-58E8-C819CBBCB22D}"/>
              </a:ext>
            </a:extLst>
          </p:cNvPr>
          <p:cNvSpPr txBox="1"/>
          <p:nvPr/>
        </p:nvSpPr>
        <p:spPr>
          <a:xfrm>
            <a:off x="3721133" y="6016511"/>
            <a:ext cx="1630295" cy="4001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ko-KR" altLang="en-US" sz="2000" dirty="0"/>
              <a:t>서버</a:t>
            </a:r>
            <a:r>
              <a:rPr kumimoji="1" lang="en-US" altLang="ko-KR" sz="2000" dirty="0"/>
              <a:t>(server)</a:t>
            </a:r>
            <a:endParaRPr kumimoji="1" lang="ko-Kore-KR" altLang="en-US" sz="2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0883970-6F6D-E699-9B99-085EC2BD6B3F}"/>
              </a:ext>
            </a:extLst>
          </p:cNvPr>
          <p:cNvSpPr txBox="1"/>
          <p:nvPr/>
        </p:nvSpPr>
        <p:spPr>
          <a:xfrm>
            <a:off x="7557822" y="3806671"/>
            <a:ext cx="992685" cy="43088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ko-KR" altLang="en-US" sz="2200" dirty="0"/>
              <a:t> 책장</a:t>
            </a:r>
            <a:endParaRPr kumimoji="1" lang="en-US" altLang="ko-Kore-KR" sz="2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1191F6E-8F9B-0040-7E59-9F39EED936DD}"/>
              </a:ext>
            </a:extLst>
          </p:cNvPr>
          <p:cNvSpPr txBox="1"/>
          <p:nvPr/>
        </p:nvSpPr>
        <p:spPr>
          <a:xfrm>
            <a:off x="395536" y="5085184"/>
            <a:ext cx="3024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/>
              <a:t>책 정보를 서버로 데이터 전송</a:t>
            </a:r>
            <a:endParaRPr kumimoji="1" lang="ko-Kore-KR" altLang="en-US" sz="16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101F1FC-DB58-8476-3011-CADD787321F4}"/>
              </a:ext>
            </a:extLst>
          </p:cNvPr>
          <p:cNvSpPr txBox="1"/>
          <p:nvPr/>
        </p:nvSpPr>
        <p:spPr>
          <a:xfrm>
            <a:off x="5180785" y="5085184"/>
            <a:ext cx="3999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/>
              <a:t>서버의 값에 따라 로봇박스와 프레임 이동</a:t>
            </a:r>
            <a:endParaRPr kumimoji="1" lang="ko-Kore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66987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EB666EFC-26FB-1160-9F0C-6656E0E5C2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4270194"/>
              </p:ext>
            </p:extLst>
          </p:nvPr>
        </p:nvGraphicFramePr>
        <p:xfrm>
          <a:off x="0" y="1051686"/>
          <a:ext cx="9105614" cy="5257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0830B7-5328-E6FA-E713-D75945E0F6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ko-KR" altLang="en-US" dirty="0"/>
              <a:t>순서도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E2E8B5-D436-F039-A44C-2BC31AB482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2281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작동 영상 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수행결과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5" name="전체_작동_영상.mp4">
            <a:hlinkClick r:id="" action="ppaction://media"/>
            <a:extLst>
              <a:ext uri="{FF2B5EF4-FFF2-40B4-BE49-F238E27FC236}">
                <a16:creationId xmlns:a16="http://schemas.microsoft.com/office/drawing/2014/main" id="{46DDE591-3966-F3C3-EE84-5C4EDA176C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061" y="1700808"/>
            <a:ext cx="7884368" cy="443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8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2198143" y="1556792"/>
            <a:ext cx="5256335" cy="410445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z="2200" b="0" dirty="0"/>
          </a:p>
          <a:p>
            <a:pPr>
              <a:buFont typeface="Wingdings" pitchFamily="2" charset="2"/>
              <a:buChar char="l"/>
            </a:pPr>
            <a:r>
              <a:rPr lang="ko-KR" altLang="en-US" b="0" dirty="0"/>
              <a:t>모터 사양 향상</a:t>
            </a:r>
            <a:endParaRPr lang="en-US" altLang="ko-KR" b="0" dirty="0"/>
          </a:p>
          <a:p>
            <a:pPr>
              <a:buFont typeface="Wingdings" pitchFamily="2" charset="2"/>
              <a:buChar char="§"/>
            </a:pPr>
            <a:endParaRPr lang="en-US" altLang="ko-KR" sz="2000" b="0" dirty="0"/>
          </a:p>
          <a:p>
            <a:pPr>
              <a:buFont typeface="Wingdings" pitchFamily="2" charset="2"/>
              <a:buChar char="§"/>
            </a:pPr>
            <a:r>
              <a:rPr lang="ko-KR" altLang="en-US" sz="2000" b="0" dirty="0"/>
              <a:t>하중 추가 및 속도 개선 기대</a:t>
            </a:r>
            <a:endParaRPr lang="en-US" altLang="ko-KR" sz="2000" b="0" dirty="0"/>
          </a:p>
          <a:p>
            <a:pPr>
              <a:buFont typeface="Wingdings" pitchFamily="2" charset="2"/>
              <a:buChar char="l"/>
            </a:pPr>
            <a:endParaRPr lang="en-US" altLang="ko-KR" sz="2200" b="0" dirty="0"/>
          </a:p>
          <a:p>
            <a:pPr marL="0" indent="0">
              <a:buNone/>
            </a:pPr>
            <a:endParaRPr lang="en-US" altLang="ko-KR" sz="2200" b="0" dirty="0"/>
          </a:p>
          <a:p>
            <a:pPr>
              <a:buFont typeface="Wingdings" pitchFamily="2" charset="2"/>
              <a:buChar char="l"/>
            </a:pPr>
            <a:r>
              <a:rPr lang="ko-KR" altLang="en-US" b="0" dirty="0"/>
              <a:t>컨베이어벨트 추가 </a:t>
            </a:r>
            <a:endParaRPr lang="en-US" altLang="ko-KR" b="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b="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b="0" dirty="0"/>
              <a:t>도서관 및 물류센터 통합시스템 구축</a:t>
            </a:r>
            <a:endParaRPr lang="en-US" altLang="ko-KR" sz="2000" b="0" dirty="0"/>
          </a:p>
          <a:p>
            <a:pPr marL="0" indent="0" algn="ctr">
              <a:buNone/>
            </a:pPr>
            <a:endParaRPr lang="en-US" altLang="ko-KR" sz="2200" dirty="0"/>
          </a:p>
          <a:p>
            <a:pPr algn="ctr">
              <a:buFont typeface="Wingdings" pitchFamily="2" charset="2"/>
              <a:buChar char="l"/>
            </a:pPr>
            <a:endParaRPr lang="en-US" altLang="ko-KR" sz="2200" dirty="0"/>
          </a:p>
          <a:p>
            <a:pPr algn="ctr">
              <a:buFont typeface="Wingdings" pitchFamily="2" charset="2"/>
              <a:buChar char="l"/>
            </a:pPr>
            <a:endParaRPr lang="en-US" altLang="ko-KR" sz="2200" dirty="0"/>
          </a:p>
          <a:p>
            <a:endParaRPr lang="en-US" altLang="ko-KR" sz="2200" dirty="0"/>
          </a:p>
          <a:p>
            <a:pPr marL="0" indent="0">
              <a:buNone/>
            </a:pPr>
            <a:endParaRPr lang="en-US" altLang="ko-KR" sz="22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개선방향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33FF7C-8566-45B7-B9A1-9079E74E4723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013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캡스톤디자인2_결과발표0529_3" id="{DE56FEF6-DDAB-1747-AC21-9C599FC08675}" vid="{F3409CDD-5D0A-FC41-9F05-64F922E9ACC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테마</Template>
  <TotalTime>195</TotalTime>
  <Words>681</Words>
  <Application>Microsoft Office PowerPoint</Application>
  <PresentationFormat>화면 슬라이드 쇼(4:3)</PresentationFormat>
  <Paragraphs>146</Paragraphs>
  <Slides>10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MalgunGothic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유창선</dc:creator>
  <cp:lastModifiedBy>김용현</cp:lastModifiedBy>
  <cp:revision>7</cp:revision>
  <dcterms:created xsi:type="dcterms:W3CDTF">2023-05-30T04:16:38Z</dcterms:created>
  <dcterms:modified xsi:type="dcterms:W3CDTF">2023-05-31T01:37:11Z</dcterms:modified>
</cp:coreProperties>
</file>

<file path=docProps/thumbnail.jpeg>
</file>